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3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45"/>
    <p:restoredTop sz="96405"/>
  </p:normalViewPr>
  <p:slideViewPr>
    <p:cSldViewPr snapToGrid="0" snapToObjects="1" showGuides="1">
      <p:cViewPr>
        <p:scale>
          <a:sx n="71" d="100"/>
          <a:sy n="71" d="100"/>
        </p:scale>
        <p:origin x="3504" y="19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839FA-BFCC-3049-AB94-B4551A5FB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413829-7340-D343-97B6-03A26F781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DD9FA-75C7-AE43-9E74-C85B0FF1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E39E-48C8-6744-A8FD-F423F5AF5F3A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7A80C-DB2C-2046-BAEF-0C31A8175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73120-07F8-5F48-B57F-BD007B5C7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D95-7503-E242-A3F5-813844CD2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78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FDA8-4D01-5447-BB6C-4EE3AABD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6FC73C-A25B-2B4B-A235-FB2400390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57461-2F6B-BC48-B769-C0A17CA36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E39E-48C8-6744-A8FD-F423F5AF5F3A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930C-016D-BB40-A59D-E6BD608E6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49EEA-A2F8-414F-8849-373548866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D95-7503-E242-A3F5-813844CD2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3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A9C5F6-DB64-F044-A037-8D7EB3AED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80A5C-5602-D04A-AA21-F9923061D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1C5C6-8D02-3849-892B-88E584729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E39E-48C8-6744-A8FD-F423F5AF5F3A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0F834-C13D-4D40-BBAB-3A3185F05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1CB17-08A7-7747-991A-1BFD8991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D95-7503-E242-A3F5-813844CD2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7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BFCC-50CA-6547-9FDB-A4BEDC74A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CAB44-A354-2640-9013-911FDD614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0DBF8-DEBA-9D44-B811-23FA3EE67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E39E-48C8-6744-A8FD-F423F5AF5F3A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37DB1-30FB-D545-BDB9-EE5D016EC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42FE1-8C3F-114B-88E5-CFA63D434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D95-7503-E242-A3F5-813844CD2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1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06A8F-0000-EB47-AC4B-603A63FED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0F84C9-D9BE-8C48-A772-3987D5B53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8AC1D-BBE6-5F4B-B273-4296A0C4E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E39E-48C8-6744-A8FD-F423F5AF5F3A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93FAC-0665-E043-A217-4F983BCFD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A3F2A-8273-7F49-95FF-BF746CED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D95-7503-E242-A3F5-813844CD2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50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59BE-15D1-1343-9692-A0C75D1E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79656-B5E5-704D-B568-90D317A4B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A9387-FDD8-3E4A-BFF5-FDB22BE00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CAB75-21D8-DA40-8E29-737B50F93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E39E-48C8-6744-A8FD-F423F5AF5F3A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CBCFC-5A8C-654D-9C15-4111C949D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541AE-18DE-F842-BEF5-939B3D17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D95-7503-E242-A3F5-813844CD2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25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C1C17-2BBA-6046-A40C-2208D94F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45367-A923-6947-87C1-C1115C47B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F6AD51-D001-B845-94DD-31A51D5F5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D94C2-332F-F746-B9D3-DE879EB83A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420E7A-86F4-1B46-9BCD-F94A7AA2C5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EF3950-BD69-CF41-98D8-DF4BAE584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E39E-48C8-6744-A8FD-F423F5AF5F3A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047B0-634E-3944-B229-1C30A06F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A4F123-2C59-514A-9A36-D5864E2CE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D95-7503-E242-A3F5-813844CD2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3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C0AC-3FC3-C44A-9DAB-AA4475B1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A4F9F-5816-3247-A41D-98ED7BEDF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E39E-48C8-6744-A8FD-F423F5AF5F3A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29956D-B839-DB43-83BD-9B1E76B63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125C50-31FE-6A4F-A3F6-8878422B0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D95-7503-E242-A3F5-813844CD2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0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D2D946-CBB0-1647-9EDA-612EF0A2D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E39E-48C8-6744-A8FD-F423F5AF5F3A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D937EA-E26B-3E4C-80A0-884C7D4A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7A879-2C71-E84E-B5A7-55A100896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D95-7503-E242-A3F5-813844CD2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63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2CEB-806D-0441-8D87-D8796C247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94326-7196-1942-82AA-1A56D0FD1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1AF5C4-FB7F-8949-8D3E-211153BFC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9D97AC-5C06-5D40-A266-EFB96F6B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E39E-48C8-6744-A8FD-F423F5AF5F3A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46645-C8B7-4040-B714-4F06E54C8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06AAD-1AE1-0542-B031-2EFC856EA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D95-7503-E242-A3F5-813844CD2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85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8DAFA-EFF9-2746-A47B-23BF7620C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EDC68-F118-4245-8908-61099AF60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53600C-4AB0-D040-949C-492799190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51744-70FB-684B-94C7-448D3BB92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E39E-48C8-6744-A8FD-F423F5AF5F3A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803BBE-4CA8-EA4F-8781-19332AEFB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22776-FC4B-6C4E-85E4-A25C9FE8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D95-7503-E242-A3F5-813844CD2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8A22E2-EEF5-A544-BFB4-1CBA17C7D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5A11E-5861-D149-AD11-4B316B49D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C3DE-2285-F640-88F3-BE3195DBB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2E39E-48C8-6744-A8FD-F423F5AF5F3A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14FCF-FB62-1540-8E96-9BD2310C47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5A13D-F748-394D-967E-C0081CA0B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52D95-7503-E242-A3F5-813844CD2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72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17" Type="http://schemas.openxmlformats.org/officeDocument/2006/relationships/image" Target="../media/image17.png"/><Relationship Id="rId2" Type="http://schemas.openxmlformats.org/officeDocument/2006/relationships/image" Target="../media/image4.png"/><Relationship Id="rId16" Type="http://schemas.openxmlformats.org/officeDocument/2006/relationships/image" Target="../media/image16.jpeg"/><Relationship Id="rId20" Type="http://schemas.microsoft.com/office/2007/relationships/hdphoto" Target="../media/hdphoto2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17" Type="http://schemas.openxmlformats.org/officeDocument/2006/relationships/image" Target="../media/image17.png"/><Relationship Id="rId2" Type="http://schemas.openxmlformats.org/officeDocument/2006/relationships/image" Target="../media/image4.png"/><Relationship Id="rId16" Type="http://schemas.openxmlformats.org/officeDocument/2006/relationships/image" Target="../media/image16.jpeg"/><Relationship Id="rId20" Type="http://schemas.microsoft.com/office/2007/relationships/hdphoto" Target="../media/hdphoto4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image" Target="../media/image4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17" Type="http://schemas.openxmlformats.org/officeDocument/2006/relationships/hyperlink" Target="https://github.com/NanoMicro1/OSSProg1180" TargetMode="External"/><Relationship Id="rId2" Type="http://schemas.openxmlformats.org/officeDocument/2006/relationships/image" Target="../media/image4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17" Type="http://schemas.openxmlformats.org/officeDocument/2006/relationships/hyperlink" Target="https://github.com/NanoMicro1/OSSProg1180" TargetMode="External"/><Relationship Id="rId2" Type="http://schemas.openxmlformats.org/officeDocument/2006/relationships/image" Target="../media/image4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17" Type="http://schemas.openxmlformats.org/officeDocument/2006/relationships/hyperlink" Target="https://github.com/NanoMicro1/OSSProg1180" TargetMode="External"/><Relationship Id="rId2" Type="http://schemas.openxmlformats.org/officeDocument/2006/relationships/image" Target="../media/image4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17" Type="http://schemas.openxmlformats.org/officeDocument/2006/relationships/hyperlink" Target="https://github.com/NanoMicro1/OSSProg1180" TargetMode="External"/><Relationship Id="rId2" Type="http://schemas.openxmlformats.org/officeDocument/2006/relationships/image" Target="../media/image4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17" Type="http://schemas.openxmlformats.org/officeDocument/2006/relationships/hyperlink" Target="https://github.com/NanoMicro1/OSSProg1180" TargetMode="External"/><Relationship Id="rId2" Type="http://schemas.openxmlformats.org/officeDocument/2006/relationships/image" Target="../media/image4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17" Type="http://schemas.openxmlformats.org/officeDocument/2006/relationships/hyperlink" Target="https://github.com/NanoMicro1/OSSProg1180" TargetMode="External"/><Relationship Id="rId2" Type="http://schemas.openxmlformats.org/officeDocument/2006/relationships/image" Target="../media/image4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EB2F2D6-7E7E-A94A-835C-9F9B0AFB1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13730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933" y="2489933"/>
            <a:ext cx="1878133" cy="1878133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F793463-C5F8-B346-B7F9-2EC7BE60FF20}"/>
              </a:ext>
            </a:extLst>
          </p:cNvPr>
          <p:cNvGrpSpPr/>
          <p:nvPr/>
        </p:nvGrpSpPr>
        <p:grpSpPr>
          <a:xfrm>
            <a:off x="1219304" y="-3284572"/>
            <a:ext cx="312609" cy="1928763"/>
            <a:chOff x="1349933" y="0"/>
            <a:chExt cx="226142" cy="13952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619480A-4A13-A347-B8BE-963B61E9CAD2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38BAD10-3D04-014B-A9D4-1253D66CF946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69ACB0-62B6-0540-B158-A39B2BA7450D}"/>
              </a:ext>
            </a:extLst>
          </p:cNvPr>
          <p:cNvCxnSpPr>
            <a:cxnSpLocks/>
          </p:cNvCxnSpPr>
          <p:nvPr/>
        </p:nvCxnSpPr>
        <p:spPr>
          <a:xfrm>
            <a:off x="966440" y="-4665378"/>
            <a:ext cx="0" cy="17550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116B73F9-5F5B-8D4F-BB1E-6ABBE16FE3CF}"/>
              </a:ext>
            </a:extLst>
          </p:cNvPr>
          <p:cNvCxnSpPr>
            <a:cxnSpLocks/>
          </p:cNvCxnSpPr>
          <p:nvPr/>
        </p:nvCxnSpPr>
        <p:spPr>
          <a:xfrm rot="5400000">
            <a:off x="-596946" y="-1590393"/>
            <a:ext cx="2308435" cy="156556"/>
          </a:xfrm>
          <a:prstGeom prst="bentConnector3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048D74-3332-A84B-B04F-114757788983}"/>
              </a:ext>
            </a:extLst>
          </p:cNvPr>
          <p:cNvGrpSpPr/>
          <p:nvPr/>
        </p:nvGrpSpPr>
        <p:grpSpPr>
          <a:xfrm rot="5400000">
            <a:off x="13465067" y="5021508"/>
            <a:ext cx="312609" cy="1928763"/>
            <a:chOff x="1349933" y="0"/>
            <a:chExt cx="226142" cy="13952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E70669B-39C0-D640-B332-0BC191CC7F2C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5FCAEE-7DEC-6049-A912-1DEED26FB40A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D6EEA67-66B8-AF4E-BC63-E3BD0DB73D5B}"/>
              </a:ext>
            </a:extLst>
          </p:cNvPr>
          <p:cNvCxnSpPr/>
          <p:nvPr/>
        </p:nvCxnSpPr>
        <p:spPr>
          <a:xfrm rot="10800000">
            <a:off x="15050743" y="6298498"/>
            <a:ext cx="2727366" cy="353609"/>
          </a:xfrm>
          <a:prstGeom prst="bentConnector3">
            <a:avLst>
              <a:gd name="adj1" fmla="val 630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462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4F4CBC-1764-E449-9666-4A8080A6AD83}"/>
              </a:ext>
            </a:extLst>
          </p:cNvPr>
          <p:cNvSpPr txBox="1"/>
          <p:nvPr/>
        </p:nvSpPr>
        <p:spPr>
          <a:xfrm>
            <a:off x="1219304" y="13527903"/>
            <a:ext cx="5086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Introduction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4EE083-3B6E-C346-B539-171FAD471419}"/>
              </a:ext>
            </a:extLst>
          </p:cNvPr>
          <p:cNvSpPr txBox="1"/>
          <p:nvPr/>
        </p:nvSpPr>
        <p:spPr>
          <a:xfrm>
            <a:off x="1219304" y="11213850"/>
            <a:ext cx="7468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Project: </a:t>
            </a:r>
            <a:r>
              <a:rPr lang="en-US" dirty="0">
                <a:solidFill>
                  <a:schemeClr val="bg1"/>
                </a:solidFill>
                <a:latin typeface="Centauri" panose="02000500000000000000" pitchFamily="2" charset="0"/>
              </a:rPr>
              <a:t>OSS-NCR</a:t>
            </a:r>
          </a:p>
          <a:p>
            <a:pPr marL="574675" indent="-574675">
              <a:buSzPct val="85000"/>
              <a:buBlip>
                <a:blip r:embed="rId4"/>
              </a:buBlip>
            </a:pPr>
            <a:endParaRPr lang="en-US" dirty="0">
              <a:solidFill>
                <a:schemeClr val="bg1"/>
              </a:solidFill>
              <a:latin typeface="Centauri" panose="02000500000000000000" pitchFamily="2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Presentation Content: Data Model Revision and Insight of NCR process.</a:t>
            </a:r>
          </a:p>
        </p:txBody>
      </p: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468E0DA9-54D3-4F4E-8A31-ACC3E64B3F76}"/>
              </a:ext>
            </a:extLst>
          </p:cNvPr>
          <p:cNvGraphicFramePr>
            <a:graphicFrameLocks noGrp="1"/>
          </p:cNvGraphicFramePr>
          <p:nvPr/>
        </p:nvGraphicFramePr>
        <p:xfrm>
          <a:off x="574303" y="8691192"/>
          <a:ext cx="98170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702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0846">
                <a:tc>
                  <a:txBody>
                    <a:bodyPr/>
                    <a:lstStyle/>
                    <a:p>
                      <a:r>
                        <a:rPr lang="en-US" sz="1050" dirty="0"/>
                        <a:t>SUPPLIER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supplierID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supplierName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ncrLogNum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C4939331-F4EB-954D-8EA2-FAD6A1A2118A}"/>
              </a:ext>
            </a:extLst>
          </p:cNvPr>
          <p:cNvGraphicFramePr>
            <a:graphicFrameLocks noGrp="1"/>
          </p:cNvGraphicFramePr>
          <p:nvPr/>
        </p:nvGraphicFramePr>
        <p:xfrm>
          <a:off x="-7254470" y="3710479"/>
          <a:ext cx="1654570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57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82290">
                <a:tc>
                  <a:txBody>
                    <a:bodyPr/>
                    <a:lstStyle/>
                    <a:p>
                      <a:r>
                        <a:rPr lang="en-US" sz="1050" dirty="0"/>
                        <a:t>PRODUCT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prodDescription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supplierID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146865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3B63343-681F-4D4D-8F89-5A80993E9281}"/>
              </a:ext>
            </a:extLst>
          </p:cNvPr>
          <p:cNvGraphicFramePr>
            <a:graphicFrameLocks noGrp="1"/>
          </p:cNvGraphicFramePr>
          <p:nvPr/>
        </p:nvGraphicFramePr>
        <p:xfrm>
          <a:off x="5642778" y="7466510"/>
          <a:ext cx="1026893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89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NCR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ncrLogNumber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ncrActive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50392DF4-ABD5-5C46-A546-46FA1D42C59B}"/>
              </a:ext>
            </a:extLst>
          </p:cNvPr>
          <p:cNvGraphicFramePr>
            <a:graphicFrameLocks noGrp="1"/>
          </p:cNvGraphicFramePr>
          <p:nvPr/>
        </p:nvGraphicFramePr>
        <p:xfrm>
          <a:off x="2849062" y="7382614"/>
          <a:ext cx="1422084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084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NCRQUALITYREP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qRepID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ncrFormConfirm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ncrIdentityProcess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ncrDefectDescription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ncrQuantityDefective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49637"/>
                  </a:ext>
                </a:extLst>
              </a:tr>
            </a:tbl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44B20326-5F88-FA4F-A6F6-BBB348D7879B}"/>
              </a:ext>
            </a:extLst>
          </p:cNvPr>
          <p:cNvGrpSpPr/>
          <p:nvPr/>
        </p:nvGrpSpPr>
        <p:grpSpPr>
          <a:xfrm rot="10800000">
            <a:off x="5812193" y="8052315"/>
            <a:ext cx="523220" cy="1088945"/>
            <a:chOff x="5851092" y="3732623"/>
            <a:chExt cx="523220" cy="108894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AA000F4-E823-ED48-B226-152A277234F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828772"/>
              <a:ext cx="0" cy="99279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11301B-33A4-B344-A1BF-D3A4139ACA77}"/>
                </a:ext>
              </a:extLst>
            </p:cNvPr>
            <p:cNvSpPr txBox="1"/>
            <p:nvPr/>
          </p:nvSpPr>
          <p:spPr>
            <a:xfrm rot="5400000">
              <a:off x="5930601" y="3653114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A3EA500-EBAD-FD4F-B314-CF72E9A48B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720061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110C45-D5FD-3146-9660-8D56662BF49D}"/>
              </a:ext>
            </a:extLst>
          </p:cNvPr>
          <p:cNvGrpSpPr/>
          <p:nvPr/>
        </p:nvGrpSpPr>
        <p:grpSpPr>
          <a:xfrm rot="16200000">
            <a:off x="708262" y="7920617"/>
            <a:ext cx="704015" cy="523220"/>
            <a:chOff x="3615489" y="5132046"/>
            <a:chExt cx="704015" cy="52322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0E3736F-4F51-6E46-B66E-A8C576CD1CB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912681" y="5076905"/>
              <a:ext cx="0" cy="59438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5260F2-D5B8-D345-877D-DEC105E3AB9C}"/>
                </a:ext>
              </a:extLst>
            </p:cNvPr>
            <p:cNvSpPr txBox="1"/>
            <p:nvPr/>
          </p:nvSpPr>
          <p:spPr>
            <a:xfrm rot="10800000">
              <a:off x="3955302" y="5132046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E3F5C0D-7CC5-3E4B-9D40-F6408FAC31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06764" y="5374096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9625CC7-8BA9-4F4E-B22A-64DF5D9CFF76}"/>
              </a:ext>
            </a:extLst>
          </p:cNvPr>
          <p:cNvSpPr txBox="1"/>
          <p:nvPr/>
        </p:nvSpPr>
        <p:spPr>
          <a:xfrm>
            <a:off x="3501379" y="-4048181"/>
            <a:ext cx="5189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Data  model v. 2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C39CBAA-C2AB-924F-AABE-AD9B22A4C87D}"/>
              </a:ext>
            </a:extLst>
          </p:cNvPr>
          <p:cNvGrpSpPr/>
          <p:nvPr/>
        </p:nvGrpSpPr>
        <p:grpSpPr>
          <a:xfrm>
            <a:off x="1219304" y="-726280"/>
            <a:ext cx="312609" cy="1928763"/>
            <a:chOff x="1349933" y="0"/>
            <a:chExt cx="226142" cy="139527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1547195-BDD3-9C49-88B2-967BA6E57EC8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13E4F9F-2955-D44D-945F-00B3875F6258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DF668C1-1003-5C4E-9C9B-74A1DA360BBC}"/>
              </a:ext>
            </a:extLst>
          </p:cNvPr>
          <p:cNvCxnSpPr>
            <a:cxnSpLocks/>
          </p:cNvCxnSpPr>
          <p:nvPr/>
        </p:nvCxnSpPr>
        <p:spPr>
          <a:xfrm>
            <a:off x="966440" y="-1043225"/>
            <a:ext cx="0" cy="17550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42EAF8BC-073B-C84D-AFCA-F21A7EA73D4C}"/>
              </a:ext>
            </a:extLst>
          </p:cNvPr>
          <p:cNvCxnSpPr>
            <a:cxnSpLocks/>
          </p:cNvCxnSpPr>
          <p:nvPr/>
        </p:nvCxnSpPr>
        <p:spPr>
          <a:xfrm rot="5400000">
            <a:off x="-596946" y="-221092"/>
            <a:ext cx="2308435" cy="156556"/>
          </a:xfrm>
          <a:prstGeom prst="bentConnector3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3DEA7E6-5A4F-E84F-9D71-A78745EC511A}"/>
              </a:ext>
            </a:extLst>
          </p:cNvPr>
          <p:cNvGrpSpPr/>
          <p:nvPr/>
        </p:nvGrpSpPr>
        <p:grpSpPr>
          <a:xfrm rot="5400000">
            <a:off x="12377822" y="5021508"/>
            <a:ext cx="312609" cy="1928763"/>
            <a:chOff x="1349933" y="0"/>
            <a:chExt cx="226142" cy="139527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28ED249-A4C0-724F-9655-1D614D792771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2EFB6E9-C075-5A4F-B4A9-C404FBE72350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99CD7FBB-3843-F049-BDAF-3B1336B9B7E4}"/>
              </a:ext>
            </a:extLst>
          </p:cNvPr>
          <p:cNvCxnSpPr/>
          <p:nvPr/>
        </p:nvCxnSpPr>
        <p:spPr>
          <a:xfrm rot="10800000">
            <a:off x="11908907" y="6298498"/>
            <a:ext cx="2727366" cy="353609"/>
          </a:xfrm>
          <a:prstGeom prst="bentConnector3">
            <a:avLst>
              <a:gd name="adj1" fmla="val 630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">
            <a:extLst>
              <a:ext uri="{FF2B5EF4-FFF2-40B4-BE49-F238E27FC236}">
                <a16:creationId xmlns:a16="http://schemas.microsoft.com/office/drawing/2014/main" id="{A76E1947-A636-0546-A464-7B22873C3ABD}"/>
              </a:ext>
            </a:extLst>
          </p:cNvPr>
          <p:cNvGraphicFramePr>
            <a:graphicFrameLocks noGrp="1"/>
          </p:cNvGraphicFramePr>
          <p:nvPr/>
        </p:nvGraphicFramePr>
        <p:xfrm>
          <a:off x="-5200570" y="2884526"/>
          <a:ext cx="1527381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381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PRODUCT_ORDER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orderProductQuantity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aphicFrame>
        <p:nvGraphicFramePr>
          <p:cNvPr id="84" name="Table 7">
            <a:extLst>
              <a:ext uri="{FF2B5EF4-FFF2-40B4-BE49-F238E27FC236}">
                <a16:creationId xmlns:a16="http://schemas.microsoft.com/office/drawing/2014/main" id="{4AE56908-7086-4B40-8A3F-38846AD886DD}"/>
              </a:ext>
            </a:extLst>
          </p:cNvPr>
          <p:cNvGraphicFramePr>
            <a:graphicFrameLocks noGrp="1"/>
          </p:cNvGraphicFramePr>
          <p:nvPr/>
        </p:nvGraphicFramePr>
        <p:xfrm>
          <a:off x="-3256811" y="1569403"/>
          <a:ext cx="1490183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18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SALE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salesOrderReceiptNum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7A6B088-45FE-5C41-9B6A-D4E6AA8DD6B0}"/>
              </a:ext>
            </a:extLst>
          </p:cNvPr>
          <p:cNvGrpSpPr/>
          <p:nvPr/>
        </p:nvGrpSpPr>
        <p:grpSpPr>
          <a:xfrm>
            <a:off x="-2497380" y="3228640"/>
            <a:ext cx="1321569" cy="200360"/>
            <a:chOff x="1823252" y="2267748"/>
            <a:chExt cx="1321569" cy="200360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89E7750-6FC9-5E49-91A6-693B18FB1092}"/>
                </a:ext>
              </a:extLst>
            </p:cNvPr>
            <p:cNvGrpSpPr/>
            <p:nvPr/>
          </p:nvGrpSpPr>
          <p:grpSpPr>
            <a:xfrm>
              <a:off x="1823252" y="2267748"/>
              <a:ext cx="1321569" cy="200357"/>
              <a:chOff x="3615489" y="5273917"/>
              <a:chExt cx="1321569" cy="200357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E128B9C-7BBE-ED41-866C-EE09AF5F0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1321569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8694556-F11E-F74C-B440-0A6232E00FC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DB28A63-3853-D34A-A291-FEAA093590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50756" y="2367930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3" name="Table 7">
            <a:extLst>
              <a:ext uri="{FF2B5EF4-FFF2-40B4-BE49-F238E27FC236}">
                <a16:creationId xmlns:a16="http://schemas.microsoft.com/office/drawing/2014/main" id="{C70C843F-43D1-4A45-AC98-295A0552EF36}"/>
              </a:ext>
            </a:extLst>
          </p:cNvPr>
          <p:cNvGraphicFramePr>
            <a:graphicFrameLocks noGrp="1"/>
          </p:cNvGraphicFramePr>
          <p:nvPr/>
        </p:nvGraphicFramePr>
        <p:xfrm>
          <a:off x="5401527" y="9384835"/>
          <a:ext cx="1442378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EMPLOYEEINCHARGE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</a:tbl>
          </a:graphicData>
        </a:graphic>
      </p:graphicFrame>
      <p:graphicFrame>
        <p:nvGraphicFramePr>
          <p:cNvPr id="95" name="Table 7">
            <a:extLst>
              <a:ext uri="{FF2B5EF4-FFF2-40B4-BE49-F238E27FC236}">
                <a16:creationId xmlns:a16="http://schemas.microsoft.com/office/drawing/2014/main" id="{E52ABB5C-62A7-7746-A65F-884B15ACF040}"/>
              </a:ext>
            </a:extLst>
          </p:cNvPr>
          <p:cNvGraphicFramePr>
            <a:graphicFrameLocks noGrp="1"/>
          </p:cNvGraphicFramePr>
          <p:nvPr/>
        </p:nvGraphicFramePr>
        <p:xfrm>
          <a:off x="-4153471" y="1046831"/>
          <a:ext cx="7666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60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644732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75126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22567"/>
                  </a:ext>
                </a:extLst>
              </a:tr>
            </a:tbl>
          </a:graphicData>
        </a:graphic>
      </p:graphicFrame>
      <p:graphicFrame>
        <p:nvGraphicFramePr>
          <p:cNvPr id="96" name="Table 7">
            <a:extLst>
              <a:ext uri="{FF2B5EF4-FFF2-40B4-BE49-F238E27FC236}">
                <a16:creationId xmlns:a16="http://schemas.microsoft.com/office/drawing/2014/main" id="{FD643C9C-A787-B94F-AB38-B5F5C2423490}"/>
              </a:ext>
            </a:extLst>
          </p:cNvPr>
          <p:cNvGraphicFramePr>
            <a:graphicFrameLocks noGrp="1"/>
          </p:cNvGraphicFramePr>
          <p:nvPr/>
        </p:nvGraphicFramePr>
        <p:xfrm>
          <a:off x="-5826703" y="1418259"/>
          <a:ext cx="1009329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329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REVISIONLOG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revLogID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97" name="Table 7">
            <a:extLst>
              <a:ext uri="{FF2B5EF4-FFF2-40B4-BE49-F238E27FC236}">
                <a16:creationId xmlns:a16="http://schemas.microsoft.com/office/drawing/2014/main" id="{A9F7B0B8-D3A7-AC4D-9F84-43597EFB0BEA}"/>
              </a:ext>
            </a:extLst>
          </p:cNvPr>
          <p:cNvGraphicFramePr>
            <a:graphicFrameLocks noGrp="1"/>
          </p:cNvGraphicFramePr>
          <p:nvPr/>
        </p:nvGraphicFramePr>
        <p:xfrm>
          <a:off x="21237679" y="5433721"/>
          <a:ext cx="144237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EMPLOYEE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98" name="Table 7">
            <a:extLst>
              <a:ext uri="{FF2B5EF4-FFF2-40B4-BE49-F238E27FC236}">
                <a16:creationId xmlns:a16="http://schemas.microsoft.com/office/drawing/2014/main" id="{0CB0EA6C-EC29-EF44-B75E-DB5BCBB84EE8}"/>
              </a:ext>
            </a:extLst>
          </p:cNvPr>
          <p:cNvGraphicFramePr>
            <a:graphicFrameLocks noGrp="1"/>
          </p:cNvGraphicFramePr>
          <p:nvPr/>
        </p:nvGraphicFramePr>
        <p:xfrm>
          <a:off x="19040392" y="5559451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99" name="Table 7">
            <a:extLst>
              <a:ext uri="{FF2B5EF4-FFF2-40B4-BE49-F238E27FC236}">
                <a16:creationId xmlns:a16="http://schemas.microsoft.com/office/drawing/2014/main" id="{793746A0-98EE-3F4B-86A0-03822BEF3604}"/>
              </a:ext>
            </a:extLst>
          </p:cNvPr>
          <p:cNvGraphicFramePr>
            <a:graphicFrameLocks noGrp="1"/>
          </p:cNvGraphicFramePr>
          <p:nvPr/>
        </p:nvGraphicFramePr>
        <p:xfrm>
          <a:off x="19802675" y="3660059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roleType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100" name="Table 7">
            <a:extLst>
              <a:ext uri="{FF2B5EF4-FFF2-40B4-BE49-F238E27FC236}">
                <a16:creationId xmlns:a16="http://schemas.microsoft.com/office/drawing/2014/main" id="{E3D13527-BA23-5A4B-9D12-3A28579CAB49}"/>
              </a:ext>
            </a:extLst>
          </p:cNvPr>
          <p:cNvGraphicFramePr>
            <a:graphicFrameLocks noGrp="1"/>
          </p:cNvGraphicFramePr>
          <p:nvPr/>
        </p:nvGraphicFramePr>
        <p:xfrm>
          <a:off x="21832747" y="1789091"/>
          <a:ext cx="166462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NCRENGINEERINSPECTOR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101" name="Table 7">
            <a:extLst>
              <a:ext uri="{FF2B5EF4-FFF2-40B4-BE49-F238E27FC236}">
                <a16:creationId xmlns:a16="http://schemas.microsoft.com/office/drawing/2014/main" id="{C03EBCB0-B94C-7948-BD60-0EC2DECB5AE2}"/>
              </a:ext>
            </a:extLst>
          </p:cNvPr>
          <p:cNvGraphicFramePr>
            <a:graphicFrameLocks noGrp="1"/>
          </p:cNvGraphicFramePr>
          <p:nvPr/>
        </p:nvGraphicFramePr>
        <p:xfrm>
          <a:off x="18929268" y="1550636"/>
          <a:ext cx="1664626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REVIEWENGINEER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reviewEngID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reviewCustUpdate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117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79264"/>
                  </a:ext>
                </a:extLst>
              </a:tr>
            </a:tbl>
          </a:graphicData>
        </a:graphic>
      </p:graphicFrame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3CF7182-7F24-2044-BC4E-F8811AE9BF73}"/>
              </a:ext>
            </a:extLst>
          </p:cNvPr>
          <p:cNvGrpSpPr/>
          <p:nvPr/>
        </p:nvGrpSpPr>
        <p:grpSpPr>
          <a:xfrm>
            <a:off x="-3712691" y="2919784"/>
            <a:ext cx="1967365" cy="790702"/>
            <a:chOff x="940537" y="2919784"/>
            <a:chExt cx="1967365" cy="79070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47836B7-B480-D54C-AA9B-9D036420F916}"/>
                </a:ext>
              </a:extLst>
            </p:cNvPr>
            <p:cNvGrpSpPr/>
            <p:nvPr/>
          </p:nvGrpSpPr>
          <p:grpSpPr>
            <a:xfrm rot="16200000">
              <a:off x="1528869" y="2331452"/>
              <a:ext cx="790702" cy="1967365"/>
              <a:chOff x="3615487" y="5273917"/>
              <a:chExt cx="790702" cy="1967365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7246176-AEDA-CA44-8FA9-EFC007EC030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3890472" y="5099102"/>
                <a:ext cx="10" cy="549979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D45049-5F7D-2645-97F3-50EC0EE0DE02}"/>
                  </a:ext>
                </a:extLst>
              </p:cNvPr>
              <p:cNvSpPr txBox="1"/>
              <p:nvPr/>
            </p:nvSpPr>
            <p:spPr>
              <a:xfrm rot="16200000">
                <a:off x="3962478" y="6797571"/>
                <a:ext cx="36420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&gt;</a:t>
                </a:r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FAAE2AA-6899-EA46-AF79-B80A351A2DB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1F12896-D6A6-EB44-A632-223B7F072F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5525" y="3160507"/>
              <a:ext cx="177088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6568C8B-4FB8-6843-BEAE-0E7792C6637F}"/>
              </a:ext>
            </a:extLst>
          </p:cNvPr>
          <p:cNvGrpSpPr/>
          <p:nvPr/>
        </p:nvGrpSpPr>
        <p:grpSpPr>
          <a:xfrm>
            <a:off x="-3564116" y="1499277"/>
            <a:ext cx="1363412" cy="523220"/>
            <a:chOff x="1544491" y="1499277"/>
            <a:chExt cx="1363412" cy="523220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83DD5E5-986C-F544-AD82-3F2CAC9F90BF}"/>
                </a:ext>
              </a:extLst>
            </p:cNvPr>
            <p:cNvSpPr txBox="1"/>
            <p:nvPr/>
          </p:nvSpPr>
          <p:spPr>
            <a:xfrm rot="10800000">
              <a:off x="2543701" y="1499277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46E9E9C-9B9C-714D-8BA9-7F23FD38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44491" y="1740001"/>
              <a:ext cx="125192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1EF4C46-F31D-1445-B44D-60918B323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25344" y="1743557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3ABE97B-BEC3-9A49-A61A-766950F61604}"/>
              </a:ext>
            </a:extLst>
          </p:cNvPr>
          <p:cNvGrpSpPr/>
          <p:nvPr/>
        </p:nvGrpSpPr>
        <p:grpSpPr>
          <a:xfrm>
            <a:off x="-4161411" y="1143661"/>
            <a:ext cx="2620177" cy="1518351"/>
            <a:chOff x="3569707" y="1143661"/>
            <a:chExt cx="2620177" cy="1518351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820A66F-0D39-164C-8409-D27446A8897A}"/>
                </a:ext>
              </a:extLst>
            </p:cNvPr>
            <p:cNvGrpSpPr/>
            <p:nvPr/>
          </p:nvGrpSpPr>
          <p:grpSpPr>
            <a:xfrm>
              <a:off x="3569707" y="1143661"/>
              <a:ext cx="2620177" cy="1429191"/>
              <a:chOff x="1823252" y="2264691"/>
              <a:chExt cx="2620177" cy="1429191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AA17F71-8060-FF4D-B7E9-D7D5BE89A700}"/>
                  </a:ext>
                </a:extLst>
              </p:cNvPr>
              <p:cNvGrpSpPr/>
              <p:nvPr/>
            </p:nvGrpSpPr>
            <p:grpSpPr>
              <a:xfrm>
                <a:off x="1823252" y="2264691"/>
                <a:ext cx="2520797" cy="203414"/>
                <a:chOff x="3615489" y="5270860"/>
                <a:chExt cx="2520797" cy="203414"/>
              </a:xfrm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1D82182-4647-1B47-966A-827F97EBE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5489" y="5374097"/>
                  <a:ext cx="252079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7D86C971-CB53-F144-AB20-F1886E31BC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02679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0FA84982-5B82-964C-9A7A-F061F7E0A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65A2F95-E626-A448-9697-70D71784BAD7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B07FC2B-1FB7-E340-B612-D32F7B86E700}"/>
              </a:ext>
            </a:extLst>
          </p:cNvPr>
          <p:cNvGrpSpPr/>
          <p:nvPr/>
        </p:nvGrpSpPr>
        <p:grpSpPr>
          <a:xfrm>
            <a:off x="-1497593" y="2320925"/>
            <a:ext cx="523220" cy="671244"/>
            <a:chOff x="3808167" y="2320925"/>
            <a:chExt cx="523220" cy="671244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00025F3-A352-C743-9731-1245D7487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3098" y="2320925"/>
              <a:ext cx="0" cy="5616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B8C8946-B311-384F-869A-33D1063C26F8}"/>
                </a:ext>
              </a:extLst>
            </p:cNvPr>
            <p:cNvSpPr txBox="1"/>
            <p:nvPr/>
          </p:nvSpPr>
          <p:spPr>
            <a:xfrm rot="16200000">
              <a:off x="3887676" y="2548458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79CE438-7CD6-704A-BA64-AC7962889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3529" y="2410639"/>
              <a:ext cx="199136" cy="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44D3D2D-3FF9-5249-864E-3BB1684C647B}"/>
              </a:ext>
            </a:extLst>
          </p:cNvPr>
          <p:cNvGrpSpPr/>
          <p:nvPr/>
        </p:nvGrpSpPr>
        <p:grpSpPr>
          <a:xfrm rot="16200000">
            <a:off x="16985012" y="5438483"/>
            <a:ext cx="523220" cy="899197"/>
            <a:chOff x="5849245" y="3717438"/>
            <a:chExt cx="523220" cy="899197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4056D8-7F5E-BE4F-95A3-12131611A2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9AD1630-00DF-4F49-A816-66387B65E4E1}"/>
                </a:ext>
              </a:extLst>
            </p:cNvPr>
            <p:cNvSpPr txBox="1"/>
            <p:nvPr/>
          </p:nvSpPr>
          <p:spPr>
            <a:xfrm rot="5400000">
              <a:off x="5928754" y="3637929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2103F67-BCB9-2F45-AB38-E0A7DE6CC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8A1F3F3-CDE1-6948-A82E-B9123EECC3B9}"/>
              </a:ext>
            </a:extLst>
          </p:cNvPr>
          <p:cNvGrpSpPr/>
          <p:nvPr/>
        </p:nvGrpSpPr>
        <p:grpSpPr>
          <a:xfrm rot="5400000">
            <a:off x="17675967" y="5479651"/>
            <a:ext cx="523220" cy="899003"/>
            <a:chOff x="5851095" y="3717632"/>
            <a:chExt cx="523220" cy="899003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F099852-1603-0548-BA77-0CC957ADC4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4C43DFF-6647-7445-BF29-18B90A617F9A}"/>
                </a:ext>
              </a:extLst>
            </p:cNvPr>
            <p:cNvSpPr txBox="1"/>
            <p:nvPr/>
          </p:nvSpPr>
          <p:spPr>
            <a:xfrm rot="5400000">
              <a:off x="5930604" y="3638123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C0984D2-400D-3B48-8709-FFA5F6FB99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C186D5C-C355-4E40-A549-B3534DD9E146}"/>
              </a:ext>
            </a:extLst>
          </p:cNvPr>
          <p:cNvGrpSpPr/>
          <p:nvPr/>
        </p:nvGrpSpPr>
        <p:grpSpPr>
          <a:xfrm rot="10800000">
            <a:off x="18125469" y="4408227"/>
            <a:ext cx="523220" cy="1264528"/>
            <a:chOff x="5846497" y="3352107"/>
            <a:chExt cx="523220" cy="1264528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7D29E23-023F-B34F-BC1B-113FAB8019F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467024"/>
              <a:ext cx="0" cy="114961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5430AE1-8018-1A40-817C-11EE17C65E91}"/>
                </a:ext>
              </a:extLst>
            </p:cNvPr>
            <p:cNvSpPr txBox="1"/>
            <p:nvPr/>
          </p:nvSpPr>
          <p:spPr>
            <a:xfrm rot="5400000">
              <a:off x="5926006" y="3272598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3D687C6-331F-C141-BC63-089B1C74D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8C26875-C10C-BC43-8941-ADD954E16080}"/>
              </a:ext>
            </a:extLst>
          </p:cNvPr>
          <p:cNvGrpSpPr/>
          <p:nvPr/>
        </p:nvGrpSpPr>
        <p:grpSpPr>
          <a:xfrm>
            <a:off x="-3441344" y="3737747"/>
            <a:ext cx="1366687" cy="1401986"/>
            <a:chOff x="4271146" y="3737747"/>
            <a:chExt cx="1366687" cy="1401986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733BFC54-DF75-7F43-90E7-08FC7CCE9BFD}"/>
                </a:ext>
              </a:extLst>
            </p:cNvPr>
            <p:cNvGrpSpPr/>
            <p:nvPr/>
          </p:nvGrpSpPr>
          <p:grpSpPr>
            <a:xfrm>
              <a:off x="4365486" y="3737747"/>
              <a:ext cx="1272347" cy="1401986"/>
              <a:chOff x="1872474" y="2267751"/>
              <a:chExt cx="1272347" cy="1401986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76CF3124-84D8-4B4C-8B8F-AFA10752D0E3}"/>
                  </a:ext>
                </a:extLst>
              </p:cNvPr>
              <p:cNvGrpSpPr/>
              <p:nvPr/>
            </p:nvGrpSpPr>
            <p:grpSpPr>
              <a:xfrm>
                <a:off x="1872474" y="2367928"/>
                <a:ext cx="1272347" cy="1301809"/>
                <a:chOff x="3664711" y="5374097"/>
                <a:chExt cx="1272347" cy="1301809"/>
              </a:xfrm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3D71CF86-5CD1-A545-9802-9D492136C7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79043" y="5374097"/>
                  <a:ext cx="758015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A784F30B-005D-074F-89E2-825FE12EA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564532" y="6575728"/>
                  <a:ext cx="20035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767ACE5-9D92-7541-B29C-313375005EB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950756" y="2367930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6FAA161-67C7-BF48-AB84-76731139C8DE}"/>
                </a:ext>
              </a:extLst>
            </p:cNvPr>
            <p:cNvCxnSpPr>
              <a:cxnSpLocks/>
            </p:cNvCxnSpPr>
            <p:nvPr/>
          </p:nvCxnSpPr>
          <p:spPr>
            <a:xfrm>
              <a:off x="4271146" y="5035027"/>
              <a:ext cx="63583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1992348-5120-5A42-9A81-E8FB5A26B0CD}"/>
                </a:ext>
              </a:extLst>
            </p:cNvPr>
            <p:cNvCxnSpPr>
              <a:cxnSpLocks/>
            </p:cNvCxnSpPr>
            <p:nvPr/>
          </p:nvCxnSpPr>
          <p:spPr>
            <a:xfrm>
              <a:off x="4893469" y="3833397"/>
              <a:ext cx="0" cy="120938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446F4EB-5CFA-9849-9753-AC87FAB1A7CF}"/>
              </a:ext>
            </a:extLst>
          </p:cNvPr>
          <p:cNvGrpSpPr/>
          <p:nvPr/>
        </p:nvGrpSpPr>
        <p:grpSpPr>
          <a:xfrm rot="5400000">
            <a:off x="22713241" y="2276711"/>
            <a:ext cx="980534" cy="1518351"/>
            <a:chOff x="5209350" y="1143661"/>
            <a:chExt cx="980534" cy="1518351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F755438E-656F-0941-B9AC-CF0CCF8DAD3F}"/>
                </a:ext>
              </a:extLst>
            </p:cNvPr>
            <p:cNvGrpSpPr/>
            <p:nvPr/>
          </p:nvGrpSpPr>
          <p:grpSpPr>
            <a:xfrm>
              <a:off x="5209350" y="1143661"/>
              <a:ext cx="980534" cy="1429191"/>
              <a:chOff x="3462895" y="2264691"/>
              <a:chExt cx="980534" cy="1429191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FE1AF54-EFF6-2949-A423-DA08796D5783}"/>
                  </a:ext>
                </a:extLst>
              </p:cNvPr>
              <p:cNvGrpSpPr/>
              <p:nvPr/>
            </p:nvGrpSpPr>
            <p:grpSpPr>
              <a:xfrm>
                <a:off x="3462895" y="2264691"/>
                <a:ext cx="881153" cy="203414"/>
                <a:chOff x="5255132" y="5270860"/>
                <a:chExt cx="881153" cy="203414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F7EA5202-BAF6-024C-9AA4-1F6898658A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95709" y="4933520"/>
                  <a:ext cx="0" cy="88115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9EC5AB82-E458-5B45-A400-01D91EA5C1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37480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C1C9289-71E9-B848-AF42-3C10BE08FC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722AB17-BCC7-F14A-B127-CA47DC90FFEE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9A09A44-3545-B847-A0AE-053B5EF25AC3}"/>
              </a:ext>
            </a:extLst>
          </p:cNvPr>
          <p:cNvGrpSpPr/>
          <p:nvPr/>
        </p:nvGrpSpPr>
        <p:grpSpPr>
          <a:xfrm>
            <a:off x="17598961" y="2079106"/>
            <a:ext cx="737906" cy="200361"/>
            <a:chOff x="1823252" y="2267748"/>
            <a:chExt cx="737906" cy="200361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B179AE9F-8DD5-554C-9256-E6DCD3F3CE47}"/>
                </a:ext>
              </a:extLst>
            </p:cNvPr>
            <p:cNvGrpSpPr/>
            <p:nvPr/>
          </p:nvGrpSpPr>
          <p:grpSpPr>
            <a:xfrm>
              <a:off x="1823252" y="2267748"/>
              <a:ext cx="737906" cy="200357"/>
              <a:chOff x="3615489" y="5273917"/>
              <a:chExt cx="737906" cy="200357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F666CDF0-D369-7648-BA89-9E2F1CA53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737906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19136E6-78BB-0044-8C6D-7BE4396CC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00EC2482-26C5-1849-ADC4-540824C5C5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86567" y="2367931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Picture 2" descr="User - Free user icons">
            <a:extLst>
              <a:ext uri="{FF2B5EF4-FFF2-40B4-BE49-F238E27FC236}">
                <a16:creationId xmlns:a16="http://schemas.microsoft.com/office/drawing/2014/main" id="{31B01B37-532E-4A46-873F-60D6D89A4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28556" y="1447691"/>
            <a:ext cx="2360551" cy="236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99B97D2-CFEA-B74D-A056-86332177005B}"/>
              </a:ext>
            </a:extLst>
          </p:cNvPr>
          <p:cNvSpPr txBox="1">
            <a:spLocks/>
          </p:cNvSpPr>
          <p:nvPr/>
        </p:nvSpPr>
        <p:spPr>
          <a:xfrm>
            <a:off x="-6365527" y="4779335"/>
            <a:ext cx="4196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CROSSFIRE    EMPLOYEE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CACAA43-4589-1441-A4DE-D6DACBD126CD}"/>
              </a:ext>
            </a:extLst>
          </p:cNvPr>
          <p:cNvCxnSpPr/>
          <p:nvPr/>
        </p:nvCxnSpPr>
        <p:spPr>
          <a:xfrm>
            <a:off x="-11869742" y="4607613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8B820F5F-E7D8-C545-BF9F-F9D99BCCA5B2}"/>
              </a:ext>
            </a:extLst>
          </p:cNvPr>
          <p:cNvSpPr txBox="1">
            <a:spLocks/>
          </p:cNvSpPr>
          <p:nvPr/>
        </p:nvSpPr>
        <p:spPr>
          <a:xfrm>
            <a:off x="-19046000" y="4033589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ALEX ARMANI</a:t>
            </a:r>
          </a:p>
        </p:txBody>
      </p:sp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1AC65DBF-18DF-C84B-B90D-70A5AA58A959}"/>
              </a:ext>
            </a:extLst>
          </p:cNvPr>
          <p:cNvSpPr txBox="1">
            <a:spLocks/>
          </p:cNvSpPr>
          <p:nvPr/>
        </p:nvSpPr>
        <p:spPr>
          <a:xfrm>
            <a:off x="33412843" y="1405486"/>
            <a:ext cx="180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ROLE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B7D95D9-DBAD-D647-8AFD-44E301D8E624}"/>
              </a:ext>
            </a:extLst>
          </p:cNvPr>
          <p:cNvCxnSpPr/>
          <p:nvPr/>
        </p:nvCxnSpPr>
        <p:spPr>
          <a:xfrm>
            <a:off x="26514632" y="1951936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2" descr="Quality - Free industry icons">
            <a:extLst>
              <a:ext uri="{FF2B5EF4-FFF2-40B4-BE49-F238E27FC236}">
                <a16:creationId xmlns:a16="http://schemas.microsoft.com/office/drawing/2014/main" id="{5545397C-04DB-3744-944B-FEEC89DA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9367" y="2220250"/>
            <a:ext cx="2431247" cy="243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59BEEE34-BE6C-5C4F-980F-576B262A6784}"/>
              </a:ext>
            </a:extLst>
          </p:cNvPr>
          <p:cNvSpPr txBox="1">
            <a:spLocks/>
          </p:cNvSpPr>
          <p:nvPr/>
        </p:nvSpPr>
        <p:spPr>
          <a:xfrm>
            <a:off x="14036833" y="4794863"/>
            <a:ext cx="2433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QUALITY Rep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DED8CB7-27E0-AC4C-B7FF-CEB48D3CFF5B}"/>
              </a:ext>
            </a:extLst>
          </p:cNvPr>
          <p:cNvSpPr txBox="1"/>
          <p:nvPr/>
        </p:nvSpPr>
        <p:spPr>
          <a:xfrm>
            <a:off x="3137499" y="579087"/>
            <a:ext cx="5917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Current Process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BB935618-527F-6C4A-AC69-41239BF8B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81" y="1544577"/>
            <a:ext cx="5444076" cy="5331912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14C761AF-C082-2943-B9E3-222174A9A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7611" y="1347075"/>
            <a:ext cx="6758730" cy="552717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79051ED2-2493-6540-B3F4-2DA96634FEA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" r="57517"/>
          <a:stretch/>
        </p:blipFill>
        <p:spPr>
          <a:xfrm>
            <a:off x="1629277" y="1242278"/>
            <a:ext cx="6068956" cy="5197283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36F075F8-6768-554F-A139-C2D5367271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0201" y="2444775"/>
            <a:ext cx="7077753" cy="3837612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0C37DC4-88F7-BE46-BDB9-03773C6859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430" y="2719301"/>
            <a:ext cx="5373968" cy="3352079"/>
          </a:xfrm>
          <a:prstGeom prst="rect">
            <a:avLst/>
          </a:prstGeom>
        </p:spPr>
      </p:pic>
      <p:pic>
        <p:nvPicPr>
          <p:cNvPr id="131" name="Picture 2" descr="Pdf file download icon Stock Vector | Adobe Stock">
            <a:extLst>
              <a:ext uri="{FF2B5EF4-FFF2-40B4-BE49-F238E27FC236}">
                <a16:creationId xmlns:a16="http://schemas.microsoft.com/office/drawing/2014/main" id="{41262227-B265-D044-97F3-58BAB040F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48" y="1569403"/>
            <a:ext cx="1890020" cy="18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4" descr="Attachment Document Icon PNG Images, Vectors Free Download - Pngtree">
            <a:extLst>
              <a:ext uri="{FF2B5EF4-FFF2-40B4-BE49-F238E27FC236}">
                <a16:creationId xmlns:a16="http://schemas.microsoft.com/office/drawing/2014/main" id="{BE7F792E-2AF5-B34E-8EAF-FC0BFA8B9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88" y="4115713"/>
            <a:ext cx="1601304" cy="16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0145E78E-30B9-9E4B-AAE2-50D06CF940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9453" y="1942764"/>
            <a:ext cx="3075827" cy="2811363"/>
          </a:xfrm>
          <a:prstGeom prst="rect">
            <a:avLst/>
          </a:prstGeom>
        </p:spPr>
      </p:pic>
      <p:pic>
        <p:nvPicPr>
          <p:cNvPr id="130" name="Picture 4" descr="How to Organize Your Gmail Inbox in 15 Minutes: [17 Tips + Examples]">
            <a:extLst>
              <a:ext uri="{FF2B5EF4-FFF2-40B4-BE49-F238E27FC236}">
                <a16:creationId xmlns:a16="http://schemas.microsoft.com/office/drawing/2014/main" id="{95B220A3-E665-2E4B-B392-A8F44005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45" y="1251253"/>
            <a:ext cx="6319487" cy="307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Gmail: Sending Email">
            <a:extLst>
              <a:ext uri="{FF2B5EF4-FFF2-40B4-BE49-F238E27FC236}">
                <a16:creationId xmlns:a16="http://schemas.microsoft.com/office/drawing/2014/main" id="{1D09413A-D40F-0144-8EE9-3EA91126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875" y="3710479"/>
            <a:ext cx="4098592" cy="31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F35EAF80-8CB9-AE44-B1A3-CB0DA07274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39010"/>
            <a:ext cx="12195017" cy="5635677"/>
          </a:xfrm>
          <a:prstGeom prst="rect">
            <a:avLst/>
          </a:prstGeom>
        </p:spPr>
      </p:pic>
      <p:pic>
        <p:nvPicPr>
          <p:cNvPr id="1026" name="Picture 2" descr="Pause - Free multimedia icons">
            <a:extLst>
              <a:ext uri="{FF2B5EF4-FFF2-40B4-BE49-F238E27FC236}">
                <a16:creationId xmlns:a16="http://schemas.microsoft.com/office/drawing/2014/main" id="{7B0C9781-69F4-EB40-B321-61922813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974" y="2395974"/>
            <a:ext cx="2066052" cy="206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Content Placeholder 2">
            <a:extLst>
              <a:ext uri="{FF2B5EF4-FFF2-40B4-BE49-F238E27FC236}">
                <a16:creationId xmlns:a16="http://schemas.microsoft.com/office/drawing/2014/main" id="{181A3D9E-EBF0-CE46-8184-F90D14642B62}"/>
              </a:ext>
            </a:extLst>
          </p:cNvPr>
          <p:cNvSpPr txBox="1">
            <a:spLocks/>
          </p:cNvSpPr>
          <p:nvPr/>
        </p:nvSpPr>
        <p:spPr>
          <a:xfrm>
            <a:off x="-3717" y="1255826"/>
            <a:ext cx="535003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574675" indent="-574675">
              <a:buSzPct val="85000"/>
              <a:buBlip>
                <a:blip r:embed="rId4"/>
              </a:buBlip>
              <a:defRPr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01638">
              <a:buFont typeface="System Font Regular"/>
              <a:buChar char="❌"/>
            </a:pPr>
            <a:r>
              <a:rPr lang="en-US" sz="2400" b="1" dirty="0">
                <a:solidFill>
                  <a:srgbClr val="FF0000"/>
                </a:solidFill>
              </a:rPr>
              <a:t>Cluttered information</a:t>
            </a:r>
          </a:p>
          <a:p>
            <a:pPr indent="-401638">
              <a:buFont typeface="System Font Regular"/>
              <a:buChar char="❌"/>
            </a:pPr>
            <a:r>
              <a:rPr lang="en-US" sz="2400" b="1" dirty="0">
                <a:solidFill>
                  <a:srgbClr val="FF0000"/>
                </a:solidFill>
              </a:rPr>
              <a:t>Hard to follow and No Ease of Access</a:t>
            </a:r>
          </a:p>
          <a:p>
            <a:pPr indent="-401638">
              <a:buFont typeface="System Font Regular"/>
              <a:buChar char="❌"/>
            </a:pPr>
            <a:r>
              <a:rPr lang="en-US" sz="2400" b="1" dirty="0">
                <a:solidFill>
                  <a:srgbClr val="FF0000"/>
                </a:solidFill>
              </a:rPr>
              <a:t>Make the computer slower, taking more memory space</a:t>
            </a:r>
          </a:p>
          <a:p>
            <a:pPr indent="-401638">
              <a:buFont typeface="System Font Regular"/>
              <a:buChar char="❌"/>
            </a:pPr>
            <a:r>
              <a:rPr lang="en-US" sz="2400" b="1" dirty="0">
                <a:solidFill>
                  <a:srgbClr val="FF0000"/>
                </a:solidFill>
              </a:rPr>
              <a:t>Too many separate processes (NCR, Sharing, etc.)</a:t>
            </a:r>
          </a:p>
          <a:p>
            <a:pPr indent="-401638">
              <a:buFont typeface="System Font Regular"/>
              <a:buChar char="❌"/>
            </a:pPr>
            <a:r>
              <a:rPr lang="en-US" sz="2400" b="1" dirty="0">
                <a:solidFill>
                  <a:srgbClr val="FF0000"/>
                </a:solidFill>
              </a:rPr>
              <a:t>High time consumption </a:t>
            </a:r>
          </a:p>
          <a:p>
            <a:pPr indent="-401638">
              <a:buFont typeface="System Font Regular"/>
              <a:buChar char="❌"/>
            </a:pPr>
            <a:endParaRPr lang="en-US" sz="2400" b="1" dirty="0">
              <a:solidFill>
                <a:srgbClr val="FF0000"/>
              </a:solidFill>
            </a:endParaRPr>
          </a:p>
          <a:p>
            <a:pPr indent="-401638">
              <a:buFont typeface="System Font Regular"/>
              <a:buChar char="❌"/>
            </a:pPr>
            <a:endParaRPr lang="en-US" sz="2400" b="1" dirty="0">
              <a:solidFill>
                <a:srgbClr val="FF0000"/>
              </a:solidFill>
            </a:endParaRPr>
          </a:p>
          <a:p>
            <a:pPr indent="-401638">
              <a:buFont typeface="System Font Regular"/>
              <a:buChar char="❌"/>
            </a:pPr>
            <a:endParaRPr lang="en-US" sz="2400" b="1" dirty="0">
              <a:solidFill>
                <a:srgbClr val="FF0000"/>
              </a:solidFill>
            </a:endParaRPr>
          </a:p>
          <a:p>
            <a:pPr indent="-401638">
              <a:buFont typeface="System Font Regular"/>
              <a:buChar char="❌"/>
            </a:pPr>
            <a:endParaRPr lang="en-US" sz="2400" b="1" dirty="0">
              <a:solidFill>
                <a:srgbClr val="FF0000"/>
              </a:solidFill>
            </a:endParaRPr>
          </a:p>
          <a:p>
            <a:pPr indent="-401638">
              <a:buFont typeface="System Font Regular"/>
              <a:buChar char="❌"/>
            </a:pP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45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4F4CBC-1764-E449-9666-4A8080A6AD83}"/>
              </a:ext>
            </a:extLst>
          </p:cNvPr>
          <p:cNvSpPr txBox="1"/>
          <p:nvPr/>
        </p:nvSpPr>
        <p:spPr>
          <a:xfrm>
            <a:off x="1219304" y="13527903"/>
            <a:ext cx="5086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Introduction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4EE083-3B6E-C346-B539-171FAD471419}"/>
              </a:ext>
            </a:extLst>
          </p:cNvPr>
          <p:cNvSpPr txBox="1"/>
          <p:nvPr/>
        </p:nvSpPr>
        <p:spPr>
          <a:xfrm>
            <a:off x="1219304" y="11213850"/>
            <a:ext cx="7468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Project: </a:t>
            </a:r>
            <a:r>
              <a:rPr lang="en-US" dirty="0">
                <a:solidFill>
                  <a:schemeClr val="bg1"/>
                </a:solidFill>
                <a:latin typeface="Centauri" panose="02000500000000000000" pitchFamily="2" charset="0"/>
              </a:rPr>
              <a:t>OSS-NCR</a:t>
            </a:r>
          </a:p>
          <a:p>
            <a:pPr marL="574675" indent="-574675">
              <a:buSzPct val="85000"/>
              <a:buBlip>
                <a:blip r:embed="rId4"/>
              </a:buBlip>
            </a:pPr>
            <a:endParaRPr lang="en-US" dirty="0">
              <a:solidFill>
                <a:schemeClr val="bg1"/>
              </a:solidFill>
              <a:latin typeface="Centauri" panose="02000500000000000000" pitchFamily="2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Presentation Content: Data Model Revision and Insight of NCR process.</a:t>
            </a:r>
          </a:p>
        </p:txBody>
      </p: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468E0DA9-54D3-4F4E-8A31-ACC3E64B3F76}"/>
              </a:ext>
            </a:extLst>
          </p:cNvPr>
          <p:cNvGraphicFramePr>
            <a:graphicFrameLocks noGrp="1"/>
          </p:cNvGraphicFramePr>
          <p:nvPr/>
        </p:nvGraphicFramePr>
        <p:xfrm>
          <a:off x="574303" y="8691192"/>
          <a:ext cx="98170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702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0846">
                <a:tc>
                  <a:txBody>
                    <a:bodyPr/>
                    <a:lstStyle/>
                    <a:p>
                      <a:r>
                        <a:rPr lang="en-US" sz="1050" dirty="0"/>
                        <a:t>SUPPLIER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supplierID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supplierName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ncrLogNum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C4939331-F4EB-954D-8EA2-FAD6A1A2118A}"/>
              </a:ext>
            </a:extLst>
          </p:cNvPr>
          <p:cNvGraphicFramePr>
            <a:graphicFrameLocks noGrp="1"/>
          </p:cNvGraphicFramePr>
          <p:nvPr/>
        </p:nvGraphicFramePr>
        <p:xfrm>
          <a:off x="-7254470" y="3710479"/>
          <a:ext cx="1654570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57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82290">
                <a:tc>
                  <a:txBody>
                    <a:bodyPr/>
                    <a:lstStyle/>
                    <a:p>
                      <a:r>
                        <a:rPr lang="en-US" sz="1050" dirty="0"/>
                        <a:t>PRODUCT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prodDescription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supplierID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146865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3B63343-681F-4D4D-8F89-5A80993E9281}"/>
              </a:ext>
            </a:extLst>
          </p:cNvPr>
          <p:cNvGraphicFramePr>
            <a:graphicFrameLocks noGrp="1"/>
          </p:cNvGraphicFramePr>
          <p:nvPr/>
        </p:nvGraphicFramePr>
        <p:xfrm>
          <a:off x="5642778" y="7466510"/>
          <a:ext cx="1026893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89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NCR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ncrLogNumber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ncrActive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50392DF4-ABD5-5C46-A546-46FA1D42C59B}"/>
              </a:ext>
            </a:extLst>
          </p:cNvPr>
          <p:cNvGraphicFramePr>
            <a:graphicFrameLocks noGrp="1"/>
          </p:cNvGraphicFramePr>
          <p:nvPr/>
        </p:nvGraphicFramePr>
        <p:xfrm>
          <a:off x="2849062" y="7382614"/>
          <a:ext cx="1422084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084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NCRQUALITYREP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qRepID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ncrFormConfirm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ncrIdentityProcess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ncrDefectDescription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ncrQuantityDefective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49637"/>
                  </a:ext>
                </a:extLst>
              </a:tr>
            </a:tbl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44B20326-5F88-FA4F-A6F6-BBB348D7879B}"/>
              </a:ext>
            </a:extLst>
          </p:cNvPr>
          <p:cNvGrpSpPr/>
          <p:nvPr/>
        </p:nvGrpSpPr>
        <p:grpSpPr>
          <a:xfrm rot="10800000">
            <a:off x="5812193" y="8052315"/>
            <a:ext cx="523220" cy="1088945"/>
            <a:chOff x="5851092" y="3732623"/>
            <a:chExt cx="523220" cy="108894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AA000F4-E823-ED48-B226-152A277234F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828772"/>
              <a:ext cx="0" cy="99279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11301B-33A4-B344-A1BF-D3A4139ACA77}"/>
                </a:ext>
              </a:extLst>
            </p:cNvPr>
            <p:cNvSpPr txBox="1"/>
            <p:nvPr/>
          </p:nvSpPr>
          <p:spPr>
            <a:xfrm rot="5400000">
              <a:off x="5930601" y="3653114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A3EA500-EBAD-FD4F-B314-CF72E9A48B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720061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110C45-D5FD-3146-9660-8D56662BF49D}"/>
              </a:ext>
            </a:extLst>
          </p:cNvPr>
          <p:cNvGrpSpPr/>
          <p:nvPr/>
        </p:nvGrpSpPr>
        <p:grpSpPr>
          <a:xfrm rot="16200000">
            <a:off x="708262" y="7920617"/>
            <a:ext cx="704015" cy="523220"/>
            <a:chOff x="3615489" y="5132046"/>
            <a:chExt cx="704015" cy="52322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0E3736F-4F51-6E46-B66E-A8C576CD1CB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912681" y="5076905"/>
              <a:ext cx="0" cy="59438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5260F2-D5B8-D345-877D-DEC105E3AB9C}"/>
                </a:ext>
              </a:extLst>
            </p:cNvPr>
            <p:cNvSpPr txBox="1"/>
            <p:nvPr/>
          </p:nvSpPr>
          <p:spPr>
            <a:xfrm rot="10800000">
              <a:off x="3955302" y="5132046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E3F5C0D-7CC5-3E4B-9D40-F6408FAC31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06764" y="5374096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9625CC7-8BA9-4F4E-B22A-64DF5D9CFF76}"/>
              </a:ext>
            </a:extLst>
          </p:cNvPr>
          <p:cNvSpPr txBox="1"/>
          <p:nvPr/>
        </p:nvSpPr>
        <p:spPr>
          <a:xfrm>
            <a:off x="3501379" y="-4048181"/>
            <a:ext cx="5189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Data  model v. 2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C39CBAA-C2AB-924F-AABE-AD9B22A4C87D}"/>
              </a:ext>
            </a:extLst>
          </p:cNvPr>
          <p:cNvGrpSpPr/>
          <p:nvPr/>
        </p:nvGrpSpPr>
        <p:grpSpPr>
          <a:xfrm>
            <a:off x="1219304" y="-726280"/>
            <a:ext cx="312609" cy="1928763"/>
            <a:chOff x="1349933" y="0"/>
            <a:chExt cx="226142" cy="139527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1547195-BDD3-9C49-88B2-967BA6E57EC8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13E4F9F-2955-D44D-945F-00B3875F6258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DF668C1-1003-5C4E-9C9B-74A1DA360BBC}"/>
              </a:ext>
            </a:extLst>
          </p:cNvPr>
          <p:cNvCxnSpPr>
            <a:cxnSpLocks/>
          </p:cNvCxnSpPr>
          <p:nvPr/>
        </p:nvCxnSpPr>
        <p:spPr>
          <a:xfrm>
            <a:off x="966440" y="-1043225"/>
            <a:ext cx="0" cy="17550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42EAF8BC-073B-C84D-AFCA-F21A7EA73D4C}"/>
              </a:ext>
            </a:extLst>
          </p:cNvPr>
          <p:cNvCxnSpPr>
            <a:cxnSpLocks/>
          </p:cNvCxnSpPr>
          <p:nvPr/>
        </p:nvCxnSpPr>
        <p:spPr>
          <a:xfrm rot="5400000">
            <a:off x="-596946" y="-221092"/>
            <a:ext cx="2308435" cy="156556"/>
          </a:xfrm>
          <a:prstGeom prst="bentConnector3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3DEA7E6-5A4F-E84F-9D71-A78745EC511A}"/>
              </a:ext>
            </a:extLst>
          </p:cNvPr>
          <p:cNvGrpSpPr/>
          <p:nvPr/>
        </p:nvGrpSpPr>
        <p:grpSpPr>
          <a:xfrm rot="5400000">
            <a:off x="12377822" y="5021508"/>
            <a:ext cx="312609" cy="1928763"/>
            <a:chOff x="1349933" y="0"/>
            <a:chExt cx="226142" cy="139527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28ED249-A4C0-724F-9655-1D614D792771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2EFB6E9-C075-5A4F-B4A9-C404FBE72350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99CD7FBB-3843-F049-BDAF-3B1336B9B7E4}"/>
              </a:ext>
            </a:extLst>
          </p:cNvPr>
          <p:cNvCxnSpPr/>
          <p:nvPr/>
        </p:nvCxnSpPr>
        <p:spPr>
          <a:xfrm rot="10800000">
            <a:off x="11908907" y="6298498"/>
            <a:ext cx="2727366" cy="353609"/>
          </a:xfrm>
          <a:prstGeom prst="bentConnector3">
            <a:avLst>
              <a:gd name="adj1" fmla="val 630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">
            <a:extLst>
              <a:ext uri="{FF2B5EF4-FFF2-40B4-BE49-F238E27FC236}">
                <a16:creationId xmlns:a16="http://schemas.microsoft.com/office/drawing/2014/main" id="{A76E1947-A636-0546-A464-7B22873C3ABD}"/>
              </a:ext>
            </a:extLst>
          </p:cNvPr>
          <p:cNvGraphicFramePr>
            <a:graphicFrameLocks noGrp="1"/>
          </p:cNvGraphicFramePr>
          <p:nvPr/>
        </p:nvGraphicFramePr>
        <p:xfrm>
          <a:off x="-5200570" y="2884526"/>
          <a:ext cx="1527381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381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PRODUCT_ORDER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orderProductQuantity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aphicFrame>
        <p:nvGraphicFramePr>
          <p:cNvPr id="84" name="Table 7">
            <a:extLst>
              <a:ext uri="{FF2B5EF4-FFF2-40B4-BE49-F238E27FC236}">
                <a16:creationId xmlns:a16="http://schemas.microsoft.com/office/drawing/2014/main" id="{4AE56908-7086-4B40-8A3F-38846AD886DD}"/>
              </a:ext>
            </a:extLst>
          </p:cNvPr>
          <p:cNvGraphicFramePr>
            <a:graphicFrameLocks noGrp="1"/>
          </p:cNvGraphicFramePr>
          <p:nvPr/>
        </p:nvGraphicFramePr>
        <p:xfrm>
          <a:off x="-3256811" y="1569403"/>
          <a:ext cx="1490183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18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SALE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salesOrderReceiptNum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7A6B088-45FE-5C41-9B6A-D4E6AA8DD6B0}"/>
              </a:ext>
            </a:extLst>
          </p:cNvPr>
          <p:cNvGrpSpPr/>
          <p:nvPr/>
        </p:nvGrpSpPr>
        <p:grpSpPr>
          <a:xfrm>
            <a:off x="-2497380" y="3228640"/>
            <a:ext cx="1321569" cy="200360"/>
            <a:chOff x="1823252" y="2267748"/>
            <a:chExt cx="1321569" cy="200360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89E7750-6FC9-5E49-91A6-693B18FB1092}"/>
                </a:ext>
              </a:extLst>
            </p:cNvPr>
            <p:cNvGrpSpPr/>
            <p:nvPr/>
          </p:nvGrpSpPr>
          <p:grpSpPr>
            <a:xfrm>
              <a:off x="1823252" y="2267748"/>
              <a:ext cx="1321569" cy="200357"/>
              <a:chOff x="3615489" y="5273917"/>
              <a:chExt cx="1321569" cy="200357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E128B9C-7BBE-ED41-866C-EE09AF5F0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1321569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8694556-F11E-F74C-B440-0A6232E00FC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DB28A63-3853-D34A-A291-FEAA093590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50756" y="2367930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3" name="Table 7">
            <a:extLst>
              <a:ext uri="{FF2B5EF4-FFF2-40B4-BE49-F238E27FC236}">
                <a16:creationId xmlns:a16="http://schemas.microsoft.com/office/drawing/2014/main" id="{C70C843F-43D1-4A45-AC98-295A0552EF36}"/>
              </a:ext>
            </a:extLst>
          </p:cNvPr>
          <p:cNvGraphicFramePr>
            <a:graphicFrameLocks noGrp="1"/>
          </p:cNvGraphicFramePr>
          <p:nvPr/>
        </p:nvGraphicFramePr>
        <p:xfrm>
          <a:off x="5401527" y="9384835"/>
          <a:ext cx="1442378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EMPLOYEEINCHARGE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</a:tbl>
          </a:graphicData>
        </a:graphic>
      </p:graphicFrame>
      <p:graphicFrame>
        <p:nvGraphicFramePr>
          <p:cNvPr id="95" name="Table 7">
            <a:extLst>
              <a:ext uri="{FF2B5EF4-FFF2-40B4-BE49-F238E27FC236}">
                <a16:creationId xmlns:a16="http://schemas.microsoft.com/office/drawing/2014/main" id="{E52ABB5C-62A7-7746-A65F-884B15ACF040}"/>
              </a:ext>
            </a:extLst>
          </p:cNvPr>
          <p:cNvGraphicFramePr>
            <a:graphicFrameLocks noGrp="1"/>
          </p:cNvGraphicFramePr>
          <p:nvPr/>
        </p:nvGraphicFramePr>
        <p:xfrm>
          <a:off x="-4153471" y="1046831"/>
          <a:ext cx="7666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60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644732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75126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22567"/>
                  </a:ext>
                </a:extLst>
              </a:tr>
            </a:tbl>
          </a:graphicData>
        </a:graphic>
      </p:graphicFrame>
      <p:graphicFrame>
        <p:nvGraphicFramePr>
          <p:cNvPr id="96" name="Table 7">
            <a:extLst>
              <a:ext uri="{FF2B5EF4-FFF2-40B4-BE49-F238E27FC236}">
                <a16:creationId xmlns:a16="http://schemas.microsoft.com/office/drawing/2014/main" id="{FD643C9C-A787-B94F-AB38-B5F5C2423490}"/>
              </a:ext>
            </a:extLst>
          </p:cNvPr>
          <p:cNvGraphicFramePr>
            <a:graphicFrameLocks noGrp="1"/>
          </p:cNvGraphicFramePr>
          <p:nvPr/>
        </p:nvGraphicFramePr>
        <p:xfrm>
          <a:off x="-5826703" y="1418259"/>
          <a:ext cx="1009329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329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REVISIONLOG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revLogID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97" name="Table 7">
            <a:extLst>
              <a:ext uri="{FF2B5EF4-FFF2-40B4-BE49-F238E27FC236}">
                <a16:creationId xmlns:a16="http://schemas.microsoft.com/office/drawing/2014/main" id="{A9F7B0B8-D3A7-AC4D-9F84-43597EFB0BEA}"/>
              </a:ext>
            </a:extLst>
          </p:cNvPr>
          <p:cNvGraphicFramePr>
            <a:graphicFrameLocks noGrp="1"/>
          </p:cNvGraphicFramePr>
          <p:nvPr/>
        </p:nvGraphicFramePr>
        <p:xfrm>
          <a:off x="21237679" y="5433721"/>
          <a:ext cx="144237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EMPLOYEE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98" name="Table 7">
            <a:extLst>
              <a:ext uri="{FF2B5EF4-FFF2-40B4-BE49-F238E27FC236}">
                <a16:creationId xmlns:a16="http://schemas.microsoft.com/office/drawing/2014/main" id="{0CB0EA6C-EC29-EF44-B75E-DB5BCBB84EE8}"/>
              </a:ext>
            </a:extLst>
          </p:cNvPr>
          <p:cNvGraphicFramePr>
            <a:graphicFrameLocks noGrp="1"/>
          </p:cNvGraphicFramePr>
          <p:nvPr/>
        </p:nvGraphicFramePr>
        <p:xfrm>
          <a:off x="19040392" y="5559451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99" name="Table 7">
            <a:extLst>
              <a:ext uri="{FF2B5EF4-FFF2-40B4-BE49-F238E27FC236}">
                <a16:creationId xmlns:a16="http://schemas.microsoft.com/office/drawing/2014/main" id="{793746A0-98EE-3F4B-86A0-03822BEF3604}"/>
              </a:ext>
            </a:extLst>
          </p:cNvPr>
          <p:cNvGraphicFramePr>
            <a:graphicFrameLocks noGrp="1"/>
          </p:cNvGraphicFramePr>
          <p:nvPr/>
        </p:nvGraphicFramePr>
        <p:xfrm>
          <a:off x="19802675" y="3660059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roleType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100" name="Table 7">
            <a:extLst>
              <a:ext uri="{FF2B5EF4-FFF2-40B4-BE49-F238E27FC236}">
                <a16:creationId xmlns:a16="http://schemas.microsoft.com/office/drawing/2014/main" id="{E3D13527-BA23-5A4B-9D12-3A28579CAB49}"/>
              </a:ext>
            </a:extLst>
          </p:cNvPr>
          <p:cNvGraphicFramePr>
            <a:graphicFrameLocks noGrp="1"/>
          </p:cNvGraphicFramePr>
          <p:nvPr/>
        </p:nvGraphicFramePr>
        <p:xfrm>
          <a:off x="21832747" y="1789091"/>
          <a:ext cx="166462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NCRENGINEERINSPECTOR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101" name="Table 7">
            <a:extLst>
              <a:ext uri="{FF2B5EF4-FFF2-40B4-BE49-F238E27FC236}">
                <a16:creationId xmlns:a16="http://schemas.microsoft.com/office/drawing/2014/main" id="{C03EBCB0-B94C-7948-BD60-0EC2DECB5AE2}"/>
              </a:ext>
            </a:extLst>
          </p:cNvPr>
          <p:cNvGraphicFramePr>
            <a:graphicFrameLocks noGrp="1"/>
          </p:cNvGraphicFramePr>
          <p:nvPr/>
        </p:nvGraphicFramePr>
        <p:xfrm>
          <a:off x="18929268" y="1550636"/>
          <a:ext cx="1664626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REVIEWENGINEER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reviewEngID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reviewCustUpdate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117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79264"/>
                  </a:ext>
                </a:extLst>
              </a:tr>
            </a:tbl>
          </a:graphicData>
        </a:graphic>
      </p:graphicFrame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3CF7182-7F24-2044-BC4E-F8811AE9BF73}"/>
              </a:ext>
            </a:extLst>
          </p:cNvPr>
          <p:cNvGrpSpPr/>
          <p:nvPr/>
        </p:nvGrpSpPr>
        <p:grpSpPr>
          <a:xfrm>
            <a:off x="-3712691" y="2919784"/>
            <a:ext cx="1967365" cy="790702"/>
            <a:chOff x="940537" y="2919784"/>
            <a:chExt cx="1967365" cy="79070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47836B7-B480-D54C-AA9B-9D036420F916}"/>
                </a:ext>
              </a:extLst>
            </p:cNvPr>
            <p:cNvGrpSpPr/>
            <p:nvPr/>
          </p:nvGrpSpPr>
          <p:grpSpPr>
            <a:xfrm rot="16200000">
              <a:off x="1528869" y="2331452"/>
              <a:ext cx="790702" cy="1967365"/>
              <a:chOff x="3615487" y="5273917"/>
              <a:chExt cx="790702" cy="1967365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7246176-AEDA-CA44-8FA9-EFC007EC030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3890472" y="5099102"/>
                <a:ext cx="10" cy="549979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D45049-5F7D-2645-97F3-50EC0EE0DE02}"/>
                  </a:ext>
                </a:extLst>
              </p:cNvPr>
              <p:cNvSpPr txBox="1"/>
              <p:nvPr/>
            </p:nvSpPr>
            <p:spPr>
              <a:xfrm rot="16200000">
                <a:off x="3962478" y="6797571"/>
                <a:ext cx="36420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&gt;</a:t>
                </a:r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FAAE2AA-6899-EA46-AF79-B80A351A2DB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1F12896-D6A6-EB44-A632-223B7F072F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5525" y="3160507"/>
              <a:ext cx="177088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6568C8B-4FB8-6843-BEAE-0E7792C6637F}"/>
              </a:ext>
            </a:extLst>
          </p:cNvPr>
          <p:cNvGrpSpPr/>
          <p:nvPr/>
        </p:nvGrpSpPr>
        <p:grpSpPr>
          <a:xfrm>
            <a:off x="-3564116" y="1499277"/>
            <a:ext cx="1363412" cy="523220"/>
            <a:chOff x="1544491" y="1499277"/>
            <a:chExt cx="1363412" cy="523220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83DD5E5-986C-F544-AD82-3F2CAC9F90BF}"/>
                </a:ext>
              </a:extLst>
            </p:cNvPr>
            <p:cNvSpPr txBox="1"/>
            <p:nvPr/>
          </p:nvSpPr>
          <p:spPr>
            <a:xfrm rot="10800000">
              <a:off x="2543701" y="1499277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46E9E9C-9B9C-714D-8BA9-7F23FD38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44491" y="1740001"/>
              <a:ext cx="125192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1EF4C46-F31D-1445-B44D-60918B323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25344" y="1743557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3ABE97B-BEC3-9A49-A61A-766950F61604}"/>
              </a:ext>
            </a:extLst>
          </p:cNvPr>
          <p:cNvGrpSpPr/>
          <p:nvPr/>
        </p:nvGrpSpPr>
        <p:grpSpPr>
          <a:xfrm>
            <a:off x="-4161411" y="1143661"/>
            <a:ext cx="2620177" cy="1518351"/>
            <a:chOff x="3569707" y="1143661"/>
            <a:chExt cx="2620177" cy="1518351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820A66F-0D39-164C-8409-D27446A8897A}"/>
                </a:ext>
              </a:extLst>
            </p:cNvPr>
            <p:cNvGrpSpPr/>
            <p:nvPr/>
          </p:nvGrpSpPr>
          <p:grpSpPr>
            <a:xfrm>
              <a:off x="3569707" y="1143661"/>
              <a:ext cx="2620177" cy="1429191"/>
              <a:chOff x="1823252" y="2264691"/>
              <a:chExt cx="2620177" cy="1429191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AA17F71-8060-FF4D-B7E9-D7D5BE89A700}"/>
                  </a:ext>
                </a:extLst>
              </p:cNvPr>
              <p:cNvGrpSpPr/>
              <p:nvPr/>
            </p:nvGrpSpPr>
            <p:grpSpPr>
              <a:xfrm>
                <a:off x="1823252" y="2264691"/>
                <a:ext cx="2520797" cy="203414"/>
                <a:chOff x="3615489" y="5270860"/>
                <a:chExt cx="2520797" cy="203414"/>
              </a:xfrm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1D82182-4647-1B47-966A-827F97EBE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5489" y="5374097"/>
                  <a:ext cx="252079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7D86C971-CB53-F144-AB20-F1886E31BC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02679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0FA84982-5B82-964C-9A7A-F061F7E0A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65A2F95-E626-A448-9697-70D71784BAD7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B07FC2B-1FB7-E340-B612-D32F7B86E700}"/>
              </a:ext>
            </a:extLst>
          </p:cNvPr>
          <p:cNvGrpSpPr/>
          <p:nvPr/>
        </p:nvGrpSpPr>
        <p:grpSpPr>
          <a:xfrm>
            <a:off x="-1497593" y="2320925"/>
            <a:ext cx="523220" cy="671244"/>
            <a:chOff x="3808167" y="2320925"/>
            <a:chExt cx="523220" cy="671244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00025F3-A352-C743-9731-1245D7487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3098" y="2320925"/>
              <a:ext cx="0" cy="5616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B8C8946-B311-384F-869A-33D1063C26F8}"/>
                </a:ext>
              </a:extLst>
            </p:cNvPr>
            <p:cNvSpPr txBox="1"/>
            <p:nvPr/>
          </p:nvSpPr>
          <p:spPr>
            <a:xfrm rot="16200000">
              <a:off x="3887676" y="2548458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79CE438-7CD6-704A-BA64-AC7962889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3529" y="2410639"/>
              <a:ext cx="199136" cy="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44D3D2D-3FF9-5249-864E-3BB1684C647B}"/>
              </a:ext>
            </a:extLst>
          </p:cNvPr>
          <p:cNvGrpSpPr/>
          <p:nvPr/>
        </p:nvGrpSpPr>
        <p:grpSpPr>
          <a:xfrm rot="16200000">
            <a:off x="16985012" y="5438483"/>
            <a:ext cx="523220" cy="899197"/>
            <a:chOff x="5849245" y="3717438"/>
            <a:chExt cx="523220" cy="899197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4056D8-7F5E-BE4F-95A3-12131611A2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9AD1630-00DF-4F49-A816-66387B65E4E1}"/>
                </a:ext>
              </a:extLst>
            </p:cNvPr>
            <p:cNvSpPr txBox="1"/>
            <p:nvPr/>
          </p:nvSpPr>
          <p:spPr>
            <a:xfrm rot="5400000">
              <a:off x="5928754" y="3637929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2103F67-BCB9-2F45-AB38-E0A7DE6CC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8A1F3F3-CDE1-6948-A82E-B9123EECC3B9}"/>
              </a:ext>
            </a:extLst>
          </p:cNvPr>
          <p:cNvGrpSpPr/>
          <p:nvPr/>
        </p:nvGrpSpPr>
        <p:grpSpPr>
          <a:xfrm rot="5400000">
            <a:off x="17675967" y="5479651"/>
            <a:ext cx="523220" cy="899003"/>
            <a:chOff x="5851095" y="3717632"/>
            <a:chExt cx="523220" cy="899003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F099852-1603-0548-BA77-0CC957ADC4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4C43DFF-6647-7445-BF29-18B90A617F9A}"/>
                </a:ext>
              </a:extLst>
            </p:cNvPr>
            <p:cNvSpPr txBox="1"/>
            <p:nvPr/>
          </p:nvSpPr>
          <p:spPr>
            <a:xfrm rot="5400000">
              <a:off x="5930604" y="3638123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C0984D2-400D-3B48-8709-FFA5F6FB99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C186D5C-C355-4E40-A549-B3534DD9E146}"/>
              </a:ext>
            </a:extLst>
          </p:cNvPr>
          <p:cNvGrpSpPr/>
          <p:nvPr/>
        </p:nvGrpSpPr>
        <p:grpSpPr>
          <a:xfrm rot="10800000">
            <a:off x="18125469" y="4408227"/>
            <a:ext cx="523220" cy="1264528"/>
            <a:chOff x="5846497" y="3352107"/>
            <a:chExt cx="523220" cy="1264528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7D29E23-023F-B34F-BC1B-113FAB8019F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467024"/>
              <a:ext cx="0" cy="114961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5430AE1-8018-1A40-817C-11EE17C65E91}"/>
                </a:ext>
              </a:extLst>
            </p:cNvPr>
            <p:cNvSpPr txBox="1"/>
            <p:nvPr/>
          </p:nvSpPr>
          <p:spPr>
            <a:xfrm rot="5400000">
              <a:off x="5926006" y="3272598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3D687C6-331F-C141-BC63-089B1C74D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8C26875-C10C-BC43-8941-ADD954E16080}"/>
              </a:ext>
            </a:extLst>
          </p:cNvPr>
          <p:cNvGrpSpPr/>
          <p:nvPr/>
        </p:nvGrpSpPr>
        <p:grpSpPr>
          <a:xfrm>
            <a:off x="-3441344" y="3737747"/>
            <a:ext cx="1366687" cy="1401986"/>
            <a:chOff x="4271146" y="3737747"/>
            <a:chExt cx="1366687" cy="1401986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733BFC54-DF75-7F43-90E7-08FC7CCE9BFD}"/>
                </a:ext>
              </a:extLst>
            </p:cNvPr>
            <p:cNvGrpSpPr/>
            <p:nvPr/>
          </p:nvGrpSpPr>
          <p:grpSpPr>
            <a:xfrm>
              <a:off x="4365486" y="3737747"/>
              <a:ext cx="1272347" cy="1401986"/>
              <a:chOff x="1872474" y="2267751"/>
              <a:chExt cx="1272347" cy="1401986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76CF3124-84D8-4B4C-8B8F-AFA10752D0E3}"/>
                  </a:ext>
                </a:extLst>
              </p:cNvPr>
              <p:cNvGrpSpPr/>
              <p:nvPr/>
            </p:nvGrpSpPr>
            <p:grpSpPr>
              <a:xfrm>
                <a:off x="1872474" y="2367928"/>
                <a:ext cx="1272347" cy="1301809"/>
                <a:chOff x="3664711" y="5374097"/>
                <a:chExt cx="1272347" cy="1301809"/>
              </a:xfrm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3D71CF86-5CD1-A545-9802-9D492136C7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79043" y="5374097"/>
                  <a:ext cx="758015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A784F30B-005D-074F-89E2-825FE12EA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564532" y="6575728"/>
                  <a:ext cx="20035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767ACE5-9D92-7541-B29C-313375005EB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950756" y="2367930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6FAA161-67C7-BF48-AB84-76731139C8DE}"/>
                </a:ext>
              </a:extLst>
            </p:cNvPr>
            <p:cNvCxnSpPr>
              <a:cxnSpLocks/>
            </p:cNvCxnSpPr>
            <p:nvPr/>
          </p:nvCxnSpPr>
          <p:spPr>
            <a:xfrm>
              <a:off x="4271146" y="5035027"/>
              <a:ext cx="63583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1992348-5120-5A42-9A81-E8FB5A26B0CD}"/>
                </a:ext>
              </a:extLst>
            </p:cNvPr>
            <p:cNvCxnSpPr>
              <a:cxnSpLocks/>
            </p:cNvCxnSpPr>
            <p:nvPr/>
          </p:nvCxnSpPr>
          <p:spPr>
            <a:xfrm>
              <a:off x="4893469" y="3833397"/>
              <a:ext cx="0" cy="120938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446F4EB-5CFA-9849-9753-AC87FAB1A7CF}"/>
              </a:ext>
            </a:extLst>
          </p:cNvPr>
          <p:cNvGrpSpPr/>
          <p:nvPr/>
        </p:nvGrpSpPr>
        <p:grpSpPr>
          <a:xfrm rot="5400000">
            <a:off x="22713241" y="2276711"/>
            <a:ext cx="980534" cy="1518351"/>
            <a:chOff x="5209350" y="1143661"/>
            <a:chExt cx="980534" cy="1518351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F755438E-656F-0941-B9AC-CF0CCF8DAD3F}"/>
                </a:ext>
              </a:extLst>
            </p:cNvPr>
            <p:cNvGrpSpPr/>
            <p:nvPr/>
          </p:nvGrpSpPr>
          <p:grpSpPr>
            <a:xfrm>
              <a:off x="5209350" y="1143661"/>
              <a:ext cx="980534" cy="1429191"/>
              <a:chOff x="3462895" y="2264691"/>
              <a:chExt cx="980534" cy="1429191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FE1AF54-EFF6-2949-A423-DA08796D5783}"/>
                  </a:ext>
                </a:extLst>
              </p:cNvPr>
              <p:cNvGrpSpPr/>
              <p:nvPr/>
            </p:nvGrpSpPr>
            <p:grpSpPr>
              <a:xfrm>
                <a:off x="3462895" y="2264691"/>
                <a:ext cx="881153" cy="203414"/>
                <a:chOff x="5255132" y="5270860"/>
                <a:chExt cx="881153" cy="203414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F7EA5202-BAF6-024C-9AA4-1F6898658A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95709" y="4933520"/>
                  <a:ext cx="0" cy="88115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9EC5AB82-E458-5B45-A400-01D91EA5C1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37480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C1C9289-71E9-B848-AF42-3C10BE08FC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722AB17-BCC7-F14A-B127-CA47DC90FFEE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9A09A44-3545-B847-A0AE-053B5EF25AC3}"/>
              </a:ext>
            </a:extLst>
          </p:cNvPr>
          <p:cNvGrpSpPr/>
          <p:nvPr/>
        </p:nvGrpSpPr>
        <p:grpSpPr>
          <a:xfrm>
            <a:off x="17598961" y="2079106"/>
            <a:ext cx="737906" cy="200361"/>
            <a:chOff x="1823252" y="2267748"/>
            <a:chExt cx="737906" cy="200361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B179AE9F-8DD5-554C-9256-E6DCD3F3CE47}"/>
                </a:ext>
              </a:extLst>
            </p:cNvPr>
            <p:cNvGrpSpPr/>
            <p:nvPr/>
          </p:nvGrpSpPr>
          <p:grpSpPr>
            <a:xfrm>
              <a:off x="1823252" y="2267748"/>
              <a:ext cx="737906" cy="200357"/>
              <a:chOff x="3615489" y="5273917"/>
              <a:chExt cx="737906" cy="200357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F666CDF0-D369-7648-BA89-9E2F1CA53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737906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19136E6-78BB-0044-8C6D-7BE4396CC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00EC2482-26C5-1849-ADC4-540824C5C5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86567" y="2367931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Picture 2" descr="User - Free user icons">
            <a:extLst>
              <a:ext uri="{FF2B5EF4-FFF2-40B4-BE49-F238E27FC236}">
                <a16:creationId xmlns:a16="http://schemas.microsoft.com/office/drawing/2014/main" id="{31B01B37-532E-4A46-873F-60D6D89A4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28556" y="1447691"/>
            <a:ext cx="2360551" cy="236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99B97D2-CFEA-B74D-A056-86332177005B}"/>
              </a:ext>
            </a:extLst>
          </p:cNvPr>
          <p:cNvSpPr txBox="1">
            <a:spLocks/>
          </p:cNvSpPr>
          <p:nvPr/>
        </p:nvSpPr>
        <p:spPr>
          <a:xfrm>
            <a:off x="-6365527" y="4779335"/>
            <a:ext cx="4196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CROSSFIRE    EMPLOYEE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CACAA43-4589-1441-A4DE-D6DACBD126CD}"/>
              </a:ext>
            </a:extLst>
          </p:cNvPr>
          <p:cNvCxnSpPr/>
          <p:nvPr/>
        </p:nvCxnSpPr>
        <p:spPr>
          <a:xfrm>
            <a:off x="-11869742" y="4607613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8B820F5F-E7D8-C545-BF9F-F9D99BCCA5B2}"/>
              </a:ext>
            </a:extLst>
          </p:cNvPr>
          <p:cNvSpPr txBox="1">
            <a:spLocks/>
          </p:cNvSpPr>
          <p:nvPr/>
        </p:nvSpPr>
        <p:spPr>
          <a:xfrm>
            <a:off x="-19046000" y="4033589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ALEX ARMANI</a:t>
            </a:r>
          </a:p>
        </p:txBody>
      </p:sp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1AC65DBF-18DF-C84B-B90D-70A5AA58A959}"/>
              </a:ext>
            </a:extLst>
          </p:cNvPr>
          <p:cNvSpPr txBox="1">
            <a:spLocks/>
          </p:cNvSpPr>
          <p:nvPr/>
        </p:nvSpPr>
        <p:spPr>
          <a:xfrm>
            <a:off x="33412843" y="1405486"/>
            <a:ext cx="180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ROLE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B7D95D9-DBAD-D647-8AFD-44E301D8E624}"/>
              </a:ext>
            </a:extLst>
          </p:cNvPr>
          <p:cNvCxnSpPr/>
          <p:nvPr/>
        </p:nvCxnSpPr>
        <p:spPr>
          <a:xfrm>
            <a:off x="26514632" y="1951936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2" descr="Quality - Free industry icons">
            <a:extLst>
              <a:ext uri="{FF2B5EF4-FFF2-40B4-BE49-F238E27FC236}">
                <a16:creationId xmlns:a16="http://schemas.microsoft.com/office/drawing/2014/main" id="{5545397C-04DB-3744-944B-FEEC89DA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9367" y="2220250"/>
            <a:ext cx="2431247" cy="243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59BEEE34-BE6C-5C4F-980F-576B262A6784}"/>
              </a:ext>
            </a:extLst>
          </p:cNvPr>
          <p:cNvSpPr txBox="1">
            <a:spLocks/>
          </p:cNvSpPr>
          <p:nvPr/>
        </p:nvSpPr>
        <p:spPr>
          <a:xfrm>
            <a:off x="14036833" y="4794863"/>
            <a:ext cx="2433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QUALITY Rep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DED8CB7-27E0-AC4C-B7FF-CEB48D3CFF5B}"/>
              </a:ext>
            </a:extLst>
          </p:cNvPr>
          <p:cNvSpPr txBox="1"/>
          <p:nvPr/>
        </p:nvSpPr>
        <p:spPr>
          <a:xfrm>
            <a:off x="3137499" y="579087"/>
            <a:ext cx="5917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Current Process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BB935618-527F-6C4A-AC69-41239BF8B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81" y="1544577"/>
            <a:ext cx="5444076" cy="5331912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14C761AF-C082-2943-B9E3-222174A9A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7611" y="1347075"/>
            <a:ext cx="6758730" cy="552717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79051ED2-2493-6540-B3F4-2DA96634FEA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" r="57517"/>
          <a:stretch/>
        </p:blipFill>
        <p:spPr>
          <a:xfrm>
            <a:off x="1629277" y="1242278"/>
            <a:ext cx="6068956" cy="5197283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36F075F8-6768-554F-A139-C2D5367271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0201" y="2444775"/>
            <a:ext cx="7077753" cy="3837612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0C37DC4-88F7-BE46-BDB9-03773C6859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430" y="2719301"/>
            <a:ext cx="5373968" cy="3352079"/>
          </a:xfrm>
          <a:prstGeom prst="rect">
            <a:avLst/>
          </a:prstGeom>
        </p:spPr>
      </p:pic>
      <p:pic>
        <p:nvPicPr>
          <p:cNvPr id="131" name="Picture 2" descr="Pdf file download icon Stock Vector | Adobe Stock">
            <a:extLst>
              <a:ext uri="{FF2B5EF4-FFF2-40B4-BE49-F238E27FC236}">
                <a16:creationId xmlns:a16="http://schemas.microsoft.com/office/drawing/2014/main" id="{41262227-B265-D044-97F3-58BAB040F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48" y="1569403"/>
            <a:ext cx="1890020" cy="18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4" descr="Attachment Document Icon PNG Images, Vectors Free Download - Pngtree">
            <a:extLst>
              <a:ext uri="{FF2B5EF4-FFF2-40B4-BE49-F238E27FC236}">
                <a16:creationId xmlns:a16="http://schemas.microsoft.com/office/drawing/2014/main" id="{BE7F792E-2AF5-B34E-8EAF-FC0BFA8B9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88" y="4115713"/>
            <a:ext cx="1601304" cy="16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0145E78E-30B9-9E4B-AAE2-50D06CF940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9453" y="1942764"/>
            <a:ext cx="3075827" cy="2811363"/>
          </a:xfrm>
          <a:prstGeom prst="rect">
            <a:avLst/>
          </a:prstGeom>
        </p:spPr>
      </p:pic>
      <p:pic>
        <p:nvPicPr>
          <p:cNvPr id="130" name="Picture 4" descr="How to Organize Your Gmail Inbox in 15 Minutes: [17 Tips + Examples]">
            <a:extLst>
              <a:ext uri="{FF2B5EF4-FFF2-40B4-BE49-F238E27FC236}">
                <a16:creationId xmlns:a16="http://schemas.microsoft.com/office/drawing/2014/main" id="{95B220A3-E665-2E4B-B392-A8F44005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45" y="1251253"/>
            <a:ext cx="6319487" cy="307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Gmail: Sending Email">
            <a:extLst>
              <a:ext uri="{FF2B5EF4-FFF2-40B4-BE49-F238E27FC236}">
                <a16:creationId xmlns:a16="http://schemas.microsoft.com/office/drawing/2014/main" id="{1D09413A-D40F-0144-8EE9-3EA91126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875" y="3710479"/>
            <a:ext cx="4098592" cy="31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F35EAF80-8CB9-AE44-B1A3-CB0DA07274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39010"/>
            <a:ext cx="12195017" cy="5635677"/>
          </a:xfrm>
          <a:prstGeom prst="rect">
            <a:avLst/>
          </a:prstGeom>
        </p:spPr>
      </p:pic>
      <p:sp>
        <p:nvSpPr>
          <p:cNvPr id="137" name="Content Placeholder 2">
            <a:extLst>
              <a:ext uri="{FF2B5EF4-FFF2-40B4-BE49-F238E27FC236}">
                <a16:creationId xmlns:a16="http://schemas.microsoft.com/office/drawing/2014/main" id="{181A3D9E-EBF0-CE46-8184-F90D14642B62}"/>
              </a:ext>
            </a:extLst>
          </p:cNvPr>
          <p:cNvSpPr txBox="1">
            <a:spLocks/>
          </p:cNvSpPr>
          <p:nvPr/>
        </p:nvSpPr>
        <p:spPr>
          <a:xfrm>
            <a:off x="-3717" y="1255826"/>
            <a:ext cx="535003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574675" indent="-574675">
              <a:buSzPct val="85000"/>
              <a:buBlip>
                <a:blip r:embed="rId4"/>
              </a:buBlip>
              <a:defRPr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01638">
              <a:buFont typeface="System Font Regular"/>
              <a:buChar char="❌"/>
            </a:pPr>
            <a:r>
              <a:rPr lang="en-US" sz="2400" b="1" dirty="0">
                <a:solidFill>
                  <a:srgbClr val="FF0000"/>
                </a:solidFill>
              </a:rPr>
              <a:t>Cluttered information</a:t>
            </a:r>
          </a:p>
          <a:p>
            <a:pPr indent="-401638">
              <a:buFont typeface="System Font Regular"/>
              <a:buChar char="❌"/>
            </a:pPr>
            <a:r>
              <a:rPr lang="en-US" sz="2400" b="1" dirty="0">
                <a:solidFill>
                  <a:srgbClr val="FF0000"/>
                </a:solidFill>
              </a:rPr>
              <a:t>Hard to follow and No Ease of Access</a:t>
            </a:r>
          </a:p>
          <a:p>
            <a:pPr indent="-401638">
              <a:buFont typeface="System Font Regular"/>
              <a:buChar char="❌"/>
            </a:pPr>
            <a:r>
              <a:rPr lang="en-US" sz="2400" b="1" dirty="0">
                <a:solidFill>
                  <a:srgbClr val="FF0000"/>
                </a:solidFill>
              </a:rPr>
              <a:t>Make the computer slower, taking more memory space</a:t>
            </a:r>
          </a:p>
          <a:p>
            <a:pPr indent="-401638">
              <a:buFont typeface="System Font Regular"/>
              <a:buChar char="❌"/>
            </a:pPr>
            <a:r>
              <a:rPr lang="en-US" sz="2400" b="1" dirty="0">
                <a:solidFill>
                  <a:srgbClr val="FF0000"/>
                </a:solidFill>
              </a:rPr>
              <a:t>Too many separate processes (NCR, Sharing, etc.)</a:t>
            </a:r>
          </a:p>
          <a:p>
            <a:pPr indent="-401638">
              <a:buFont typeface="System Font Regular"/>
              <a:buChar char="❌"/>
            </a:pPr>
            <a:r>
              <a:rPr lang="en-US" sz="2400" b="1" dirty="0">
                <a:solidFill>
                  <a:srgbClr val="FF0000"/>
                </a:solidFill>
              </a:rPr>
              <a:t>High time consumption </a:t>
            </a:r>
          </a:p>
          <a:p>
            <a:pPr indent="-401638">
              <a:buFont typeface="System Font Regular"/>
              <a:buChar char="❌"/>
            </a:pPr>
            <a:endParaRPr lang="en-US" sz="2400" b="1" dirty="0">
              <a:solidFill>
                <a:srgbClr val="FF0000"/>
              </a:solidFill>
            </a:endParaRPr>
          </a:p>
          <a:p>
            <a:pPr indent="-401638">
              <a:buFont typeface="System Font Regular"/>
              <a:buChar char="❌"/>
            </a:pPr>
            <a:endParaRPr lang="en-US" sz="2400" b="1" dirty="0">
              <a:solidFill>
                <a:srgbClr val="FF0000"/>
              </a:solidFill>
            </a:endParaRPr>
          </a:p>
          <a:p>
            <a:pPr indent="-401638">
              <a:buFont typeface="System Font Regular"/>
              <a:buChar char="❌"/>
            </a:pPr>
            <a:endParaRPr lang="en-US" sz="2400" b="1" dirty="0">
              <a:solidFill>
                <a:srgbClr val="FF0000"/>
              </a:solidFill>
            </a:endParaRPr>
          </a:p>
          <a:p>
            <a:pPr indent="-401638">
              <a:buFont typeface="System Font Regular"/>
              <a:buChar char="❌"/>
            </a:pPr>
            <a:endParaRPr lang="en-US" sz="2400" b="1" dirty="0">
              <a:solidFill>
                <a:srgbClr val="FF0000"/>
              </a:solidFill>
            </a:endParaRPr>
          </a:p>
          <a:p>
            <a:pPr indent="-401638">
              <a:buFont typeface="System Font Regular"/>
              <a:buChar char="❌"/>
            </a:pP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3074" name="Picture 2" descr="Video - Free social media icons">
            <a:extLst>
              <a:ext uri="{FF2B5EF4-FFF2-40B4-BE49-F238E27FC236}">
                <a16:creationId xmlns:a16="http://schemas.microsoft.com/office/drawing/2014/main" id="{A26689A4-D3A0-8041-BCC3-ADFB5EA06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782" y="2457782"/>
            <a:ext cx="1942437" cy="194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11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4F4CBC-1764-E449-9666-4A8080A6AD83}"/>
              </a:ext>
            </a:extLst>
          </p:cNvPr>
          <p:cNvSpPr txBox="1"/>
          <p:nvPr/>
        </p:nvSpPr>
        <p:spPr>
          <a:xfrm>
            <a:off x="1219304" y="13527903"/>
            <a:ext cx="5086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Introduction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4EE083-3B6E-C346-B539-171FAD471419}"/>
              </a:ext>
            </a:extLst>
          </p:cNvPr>
          <p:cNvSpPr txBox="1"/>
          <p:nvPr/>
        </p:nvSpPr>
        <p:spPr>
          <a:xfrm>
            <a:off x="1219304" y="11213850"/>
            <a:ext cx="7468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Project: </a:t>
            </a:r>
            <a:r>
              <a:rPr lang="en-US" dirty="0">
                <a:solidFill>
                  <a:schemeClr val="bg1"/>
                </a:solidFill>
                <a:latin typeface="Centauri" panose="02000500000000000000" pitchFamily="2" charset="0"/>
              </a:rPr>
              <a:t>OSS-NCR</a:t>
            </a:r>
          </a:p>
          <a:p>
            <a:pPr marL="574675" indent="-574675">
              <a:buSzPct val="85000"/>
              <a:buBlip>
                <a:blip r:embed="rId4"/>
              </a:buBlip>
            </a:pPr>
            <a:endParaRPr lang="en-US" dirty="0">
              <a:solidFill>
                <a:schemeClr val="bg1"/>
              </a:solidFill>
              <a:latin typeface="Centauri" panose="02000500000000000000" pitchFamily="2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Presentation Content: Data Model Revision and Insight of NCR process.</a:t>
            </a:r>
          </a:p>
        </p:txBody>
      </p: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468E0DA9-54D3-4F4E-8A31-ACC3E64B3F76}"/>
              </a:ext>
            </a:extLst>
          </p:cNvPr>
          <p:cNvGraphicFramePr>
            <a:graphicFrameLocks noGrp="1"/>
          </p:cNvGraphicFramePr>
          <p:nvPr/>
        </p:nvGraphicFramePr>
        <p:xfrm>
          <a:off x="574303" y="8691192"/>
          <a:ext cx="98170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702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0846">
                <a:tc>
                  <a:txBody>
                    <a:bodyPr/>
                    <a:lstStyle/>
                    <a:p>
                      <a:r>
                        <a:rPr lang="en-US" sz="1050" dirty="0"/>
                        <a:t>SUPPLIER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supplierID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supplierName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ncrLogNum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C4939331-F4EB-954D-8EA2-FAD6A1A2118A}"/>
              </a:ext>
            </a:extLst>
          </p:cNvPr>
          <p:cNvGraphicFramePr>
            <a:graphicFrameLocks noGrp="1"/>
          </p:cNvGraphicFramePr>
          <p:nvPr/>
        </p:nvGraphicFramePr>
        <p:xfrm>
          <a:off x="-7254470" y="3710479"/>
          <a:ext cx="1654570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57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82290">
                <a:tc>
                  <a:txBody>
                    <a:bodyPr/>
                    <a:lstStyle/>
                    <a:p>
                      <a:r>
                        <a:rPr lang="en-US" sz="1050" dirty="0"/>
                        <a:t>PRODUCT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prodDescription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supplierID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146865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3B63343-681F-4D4D-8F89-5A80993E9281}"/>
              </a:ext>
            </a:extLst>
          </p:cNvPr>
          <p:cNvGraphicFramePr>
            <a:graphicFrameLocks noGrp="1"/>
          </p:cNvGraphicFramePr>
          <p:nvPr/>
        </p:nvGraphicFramePr>
        <p:xfrm>
          <a:off x="5642778" y="7466510"/>
          <a:ext cx="1026893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89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NCR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ncrLogNumber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ncrActive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50392DF4-ABD5-5C46-A546-46FA1D42C59B}"/>
              </a:ext>
            </a:extLst>
          </p:cNvPr>
          <p:cNvGraphicFramePr>
            <a:graphicFrameLocks noGrp="1"/>
          </p:cNvGraphicFramePr>
          <p:nvPr/>
        </p:nvGraphicFramePr>
        <p:xfrm>
          <a:off x="2849062" y="7382614"/>
          <a:ext cx="1422084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084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NCRQUALITYREP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qRepID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ncrFormConfirm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ncrIdentityProcess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ncrDefectDescription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ncrQuantityDefective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49637"/>
                  </a:ext>
                </a:extLst>
              </a:tr>
            </a:tbl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44B20326-5F88-FA4F-A6F6-BBB348D7879B}"/>
              </a:ext>
            </a:extLst>
          </p:cNvPr>
          <p:cNvGrpSpPr/>
          <p:nvPr/>
        </p:nvGrpSpPr>
        <p:grpSpPr>
          <a:xfrm rot="10800000">
            <a:off x="5812193" y="8052315"/>
            <a:ext cx="523220" cy="1088945"/>
            <a:chOff x="5851092" y="3732623"/>
            <a:chExt cx="523220" cy="108894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AA000F4-E823-ED48-B226-152A277234F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828772"/>
              <a:ext cx="0" cy="99279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11301B-33A4-B344-A1BF-D3A4139ACA77}"/>
                </a:ext>
              </a:extLst>
            </p:cNvPr>
            <p:cNvSpPr txBox="1"/>
            <p:nvPr/>
          </p:nvSpPr>
          <p:spPr>
            <a:xfrm rot="5400000">
              <a:off x="5930601" y="3653114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A3EA500-EBAD-FD4F-B314-CF72E9A48B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720061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110C45-D5FD-3146-9660-8D56662BF49D}"/>
              </a:ext>
            </a:extLst>
          </p:cNvPr>
          <p:cNvGrpSpPr/>
          <p:nvPr/>
        </p:nvGrpSpPr>
        <p:grpSpPr>
          <a:xfrm rot="16200000">
            <a:off x="708262" y="7920617"/>
            <a:ext cx="704015" cy="523220"/>
            <a:chOff x="3615489" y="5132046"/>
            <a:chExt cx="704015" cy="52322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0E3736F-4F51-6E46-B66E-A8C576CD1CB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912681" y="5076905"/>
              <a:ext cx="0" cy="59438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5260F2-D5B8-D345-877D-DEC105E3AB9C}"/>
                </a:ext>
              </a:extLst>
            </p:cNvPr>
            <p:cNvSpPr txBox="1"/>
            <p:nvPr/>
          </p:nvSpPr>
          <p:spPr>
            <a:xfrm rot="10800000">
              <a:off x="3955302" y="5132046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E3F5C0D-7CC5-3E4B-9D40-F6408FAC31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06764" y="5374096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9625CC7-8BA9-4F4E-B22A-64DF5D9CFF76}"/>
              </a:ext>
            </a:extLst>
          </p:cNvPr>
          <p:cNvSpPr txBox="1"/>
          <p:nvPr/>
        </p:nvSpPr>
        <p:spPr>
          <a:xfrm>
            <a:off x="3501379" y="-4048181"/>
            <a:ext cx="5189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Data  model v. 2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C39CBAA-C2AB-924F-AABE-AD9B22A4C87D}"/>
              </a:ext>
            </a:extLst>
          </p:cNvPr>
          <p:cNvGrpSpPr/>
          <p:nvPr/>
        </p:nvGrpSpPr>
        <p:grpSpPr>
          <a:xfrm>
            <a:off x="1219304" y="-726280"/>
            <a:ext cx="312609" cy="1928763"/>
            <a:chOff x="1349933" y="0"/>
            <a:chExt cx="226142" cy="139527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1547195-BDD3-9C49-88B2-967BA6E57EC8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13E4F9F-2955-D44D-945F-00B3875F6258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DF668C1-1003-5C4E-9C9B-74A1DA360BBC}"/>
              </a:ext>
            </a:extLst>
          </p:cNvPr>
          <p:cNvCxnSpPr>
            <a:cxnSpLocks/>
          </p:cNvCxnSpPr>
          <p:nvPr/>
        </p:nvCxnSpPr>
        <p:spPr>
          <a:xfrm>
            <a:off x="966440" y="-1043225"/>
            <a:ext cx="0" cy="17550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42EAF8BC-073B-C84D-AFCA-F21A7EA73D4C}"/>
              </a:ext>
            </a:extLst>
          </p:cNvPr>
          <p:cNvCxnSpPr>
            <a:cxnSpLocks/>
          </p:cNvCxnSpPr>
          <p:nvPr/>
        </p:nvCxnSpPr>
        <p:spPr>
          <a:xfrm rot="5400000">
            <a:off x="-596946" y="-221092"/>
            <a:ext cx="2308435" cy="156556"/>
          </a:xfrm>
          <a:prstGeom prst="bentConnector3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3DEA7E6-5A4F-E84F-9D71-A78745EC511A}"/>
              </a:ext>
            </a:extLst>
          </p:cNvPr>
          <p:cNvGrpSpPr/>
          <p:nvPr/>
        </p:nvGrpSpPr>
        <p:grpSpPr>
          <a:xfrm rot="5400000">
            <a:off x="12377822" y="5021508"/>
            <a:ext cx="312609" cy="1928763"/>
            <a:chOff x="1349933" y="0"/>
            <a:chExt cx="226142" cy="139527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28ED249-A4C0-724F-9655-1D614D792771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2EFB6E9-C075-5A4F-B4A9-C404FBE72350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99CD7FBB-3843-F049-BDAF-3B1336B9B7E4}"/>
              </a:ext>
            </a:extLst>
          </p:cNvPr>
          <p:cNvCxnSpPr/>
          <p:nvPr/>
        </p:nvCxnSpPr>
        <p:spPr>
          <a:xfrm rot="10800000">
            <a:off x="11908907" y="6298498"/>
            <a:ext cx="2727366" cy="353609"/>
          </a:xfrm>
          <a:prstGeom prst="bentConnector3">
            <a:avLst>
              <a:gd name="adj1" fmla="val 630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">
            <a:extLst>
              <a:ext uri="{FF2B5EF4-FFF2-40B4-BE49-F238E27FC236}">
                <a16:creationId xmlns:a16="http://schemas.microsoft.com/office/drawing/2014/main" id="{A76E1947-A636-0546-A464-7B22873C3ABD}"/>
              </a:ext>
            </a:extLst>
          </p:cNvPr>
          <p:cNvGraphicFramePr>
            <a:graphicFrameLocks noGrp="1"/>
          </p:cNvGraphicFramePr>
          <p:nvPr/>
        </p:nvGraphicFramePr>
        <p:xfrm>
          <a:off x="-5200570" y="2884526"/>
          <a:ext cx="1527381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381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PRODUCT_ORDER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orderProductQuantity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aphicFrame>
        <p:nvGraphicFramePr>
          <p:cNvPr id="84" name="Table 7">
            <a:extLst>
              <a:ext uri="{FF2B5EF4-FFF2-40B4-BE49-F238E27FC236}">
                <a16:creationId xmlns:a16="http://schemas.microsoft.com/office/drawing/2014/main" id="{4AE56908-7086-4B40-8A3F-38846AD886DD}"/>
              </a:ext>
            </a:extLst>
          </p:cNvPr>
          <p:cNvGraphicFramePr>
            <a:graphicFrameLocks noGrp="1"/>
          </p:cNvGraphicFramePr>
          <p:nvPr/>
        </p:nvGraphicFramePr>
        <p:xfrm>
          <a:off x="-3256811" y="1569403"/>
          <a:ext cx="1490183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18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SALE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salesOrderReceiptNum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7A6B088-45FE-5C41-9B6A-D4E6AA8DD6B0}"/>
              </a:ext>
            </a:extLst>
          </p:cNvPr>
          <p:cNvGrpSpPr/>
          <p:nvPr/>
        </p:nvGrpSpPr>
        <p:grpSpPr>
          <a:xfrm>
            <a:off x="-2497380" y="3228640"/>
            <a:ext cx="1321569" cy="200360"/>
            <a:chOff x="1823252" y="2267748"/>
            <a:chExt cx="1321569" cy="200360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89E7750-6FC9-5E49-91A6-693B18FB1092}"/>
                </a:ext>
              </a:extLst>
            </p:cNvPr>
            <p:cNvGrpSpPr/>
            <p:nvPr/>
          </p:nvGrpSpPr>
          <p:grpSpPr>
            <a:xfrm>
              <a:off x="1823252" y="2267748"/>
              <a:ext cx="1321569" cy="200357"/>
              <a:chOff x="3615489" y="5273917"/>
              <a:chExt cx="1321569" cy="200357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E128B9C-7BBE-ED41-866C-EE09AF5F0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1321569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8694556-F11E-F74C-B440-0A6232E00FC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DB28A63-3853-D34A-A291-FEAA093590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50756" y="2367930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3" name="Table 7">
            <a:extLst>
              <a:ext uri="{FF2B5EF4-FFF2-40B4-BE49-F238E27FC236}">
                <a16:creationId xmlns:a16="http://schemas.microsoft.com/office/drawing/2014/main" id="{C70C843F-43D1-4A45-AC98-295A0552EF36}"/>
              </a:ext>
            </a:extLst>
          </p:cNvPr>
          <p:cNvGraphicFramePr>
            <a:graphicFrameLocks noGrp="1"/>
          </p:cNvGraphicFramePr>
          <p:nvPr/>
        </p:nvGraphicFramePr>
        <p:xfrm>
          <a:off x="5401527" y="9384835"/>
          <a:ext cx="1442378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EMPLOYEEINCHARGE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</a:tbl>
          </a:graphicData>
        </a:graphic>
      </p:graphicFrame>
      <p:graphicFrame>
        <p:nvGraphicFramePr>
          <p:cNvPr id="95" name="Table 7">
            <a:extLst>
              <a:ext uri="{FF2B5EF4-FFF2-40B4-BE49-F238E27FC236}">
                <a16:creationId xmlns:a16="http://schemas.microsoft.com/office/drawing/2014/main" id="{E52ABB5C-62A7-7746-A65F-884B15ACF040}"/>
              </a:ext>
            </a:extLst>
          </p:cNvPr>
          <p:cNvGraphicFramePr>
            <a:graphicFrameLocks noGrp="1"/>
          </p:cNvGraphicFramePr>
          <p:nvPr/>
        </p:nvGraphicFramePr>
        <p:xfrm>
          <a:off x="-4153471" y="1046831"/>
          <a:ext cx="7666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60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644732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75126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22567"/>
                  </a:ext>
                </a:extLst>
              </a:tr>
            </a:tbl>
          </a:graphicData>
        </a:graphic>
      </p:graphicFrame>
      <p:graphicFrame>
        <p:nvGraphicFramePr>
          <p:cNvPr id="96" name="Table 7">
            <a:extLst>
              <a:ext uri="{FF2B5EF4-FFF2-40B4-BE49-F238E27FC236}">
                <a16:creationId xmlns:a16="http://schemas.microsoft.com/office/drawing/2014/main" id="{FD643C9C-A787-B94F-AB38-B5F5C2423490}"/>
              </a:ext>
            </a:extLst>
          </p:cNvPr>
          <p:cNvGraphicFramePr>
            <a:graphicFrameLocks noGrp="1"/>
          </p:cNvGraphicFramePr>
          <p:nvPr/>
        </p:nvGraphicFramePr>
        <p:xfrm>
          <a:off x="-5826703" y="1418259"/>
          <a:ext cx="1009329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329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REVISIONLOG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revLogID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97" name="Table 7">
            <a:extLst>
              <a:ext uri="{FF2B5EF4-FFF2-40B4-BE49-F238E27FC236}">
                <a16:creationId xmlns:a16="http://schemas.microsoft.com/office/drawing/2014/main" id="{A9F7B0B8-D3A7-AC4D-9F84-43597EFB0BEA}"/>
              </a:ext>
            </a:extLst>
          </p:cNvPr>
          <p:cNvGraphicFramePr>
            <a:graphicFrameLocks noGrp="1"/>
          </p:cNvGraphicFramePr>
          <p:nvPr/>
        </p:nvGraphicFramePr>
        <p:xfrm>
          <a:off x="21237679" y="5433721"/>
          <a:ext cx="144237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EMPLOYEE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98" name="Table 7">
            <a:extLst>
              <a:ext uri="{FF2B5EF4-FFF2-40B4-BE49-F238E27FC236}">
                <a16:creationId xmlns:a16="http://schemas.microsoft.com/office/drawing/2014/main" id="{0CB0EA6C-EC29-EF44-B75E-DB5BCBB84EE8}"/>
              </a:ext>
            </a:extLst>
          </p:cNvPr>
          <p:cNvGraphicFramePr>
            <a:graphicFrameLocks noGrp="1"/>
          </p:cNvGraphicFramePr>
          <p:nvPr/>
        </p:nvGraphicFramePr>
        <p:xfrm>
          <a:off x="19040392" y="5559451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99" name="Table 7">
            <a:extLst>
              <a:ext uri="{FF2B5EF4-FFF2-40B4-BE49-F238E27FC236}">
                <a16:creationId xmlns:a16="http://schemas.microsoft.com/office/drawing/2014/main" id="{793746A0-98EE-3F4B-86A0-03822BEF3604}"/>
              </a:ext>
            </a:extLst>
          </p:cNvPr>
          <p:cNvGraphicFramePr>
            <a:graphicFrameLocks noGrp="1"/>
          </p:cNvGraphicFramePr>
          <p:nvPr/>
        </p:nvGraphicFramePr>
        <p:xfrm>
          <a:off x="19802675" y="3660059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roleType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100" name="Table 7">
            <a:extLst>
              <a:ext uri="{FF2B5EF4-FFF2-40B4-BE49-F238E27FC236}">
                <a16:creationId xmlns:a16="http://schemas.microsoft.com/office/drawing/2014/main" id="{E3D13527-BA23-5A4B-9D12-3A28579CAB49}"/>
              </a:ext>
            </a:extLst>
          </p:cNvPr>
          <p:cNvGraphicFramePr>
            <a:graphicFrameLocks noGrp="1"/>
          </p:cNvGraphicFramePr>
          <p:nvPr/>
        </p:nvGraphicFramePr>
        <p:xfrm>
          <a:off x="21832747" y="1789091"/>
          <a:ext cx="166462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NCRENGINEERINSPECTOR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101" name="Table 7">
            <a:extLst>
              <a:ext uri="{FF2B5EF4-FFF2-40B4-BE49-F238E27FC236}">
                <a16:creationId xmlns:a16="http://schemas.microsoft.com/office/drawing/2014/main" id="{C03EBCB0-B94C-7948-BD60-0EC2DECB5AE2}"/>
              </a:ext>
            </a:extLst>
          </p:cNvPr>
          <p:cNvGraphicFramePr>
            <a:graphicFrameLocks noGrp="1"/>
          </p:cNvGraphicFramePr>
          <p:nvPr/>
        </p:nvGraphicFramePr>
        <p:xfrm>
          <a:off x="18929268" y="1550636"/>
          <a:ext cx="1664626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REVIEWENGINEER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reviewEngID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reviewCustUpdate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117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79264"/>
                  </a:ext>
                </a:extLst>
              </a:tr>
            </a:tbl>
          </a:graphicData>
        </a:graphic>
      </p:graphicFrame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3CF7182-7F24-2044-BC4E-F8811AE9BF73}"/>
              </a:ext>
            </a:extLst>
          </p:cNvPr>
          <p:cNvGrpSpPr/>
          <p:nvPr/>
        </p:nvGrpSpPr>
        <p:grpSpPr>
          <a:xfrm>
            <a:off x="-3712691" y="2919784"/>
            <a:ext cx="1967365" cy="790702"/>
            <a:chOff x="940537" y="2919784"/>
            <a:chExt cx="1967365" cy="79070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47836B7-B480-D54C-AA9B-9D036420F916}"/>
                </a:ext>
              </a:extLst>
            </p:cNvPr>
            <p:cNvGrpSpPr/>
            <p:nvPr/>
          </p:nvGrpSpPr>
          <p:grpSpPr>
            <a:xfrm rot="16200000">
              <a:off x="1528869" y="2331452"/>
              <a:ext cx="790702" cy="1967365"/>
              <a:chOff x="3615487" y="5273917"/>
              <a:chExt cx="790702" cy="1967365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7246176-AEDA-CA44-8FA9-EFC007EC030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3890472" y="5099102"/>
                <a:ext cx="10" cy="549979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D45049-5F7D-2645-97F3-50EC0EE0DE02}"/>
                  </a:ext>
                </a:extLst>
              </p:cNvPr>
              <p:cNvSpPr txBox="1"/>
              <p:nvPr/>
            </p:nvSpPr>
            <p:spPr>
              <a:xfrm rot="16200000">
                <a:off x="3962478" y="6797571"/>
                <a:ext cx="36420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&gt;</a:t>
                </a:r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FAAE2AA-6899-EA46-AF79-B80A351A2DB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1F12896-D6A6-EB44-A632-223B7F072F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5525" y="3160507"/>
              <a:ext cx="177088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6568C8B-4FB8-6843-BEAE-0E7792C6637F}"/>
              </a:ext>
            </a:extLst>
          </p:cNvPr>
          <p:cNvGrpSpPr/>
          <p:nvPr/>
        </p:nvGrpSpPr>
        <p:grpSpPr>
          <a:xfrm>
            <a:off x="-3564116" y="1499277"/>
            <a:ext cx="1363412" cy="523220"/>
            <a:chOff x="1544491" y="1499277"/>
            <a:chExt cx="1363412" cy="523220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83DD5E5-986C-F544-AD82-3F2CAC9F90BF}"/>
                </a:ext>
              </a:extLst>
            </p:cNvPr>
            <p:cNvSpPr txBox="1"/>
            <p:nvPr/>
          </p:nvSpPr>
          <p:spPr>
            <a:xfrm rot="10800000">
              <a:off x="2543701" y="1499277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46E9E9C-9B9C-714D-8BA9-7F23FD38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44491" y="1740001"/>
              <a:ext cx="125192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1EF4C46-F31D-1445-B44D-60918B323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25344" y="1743557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3ABE97B-BEC3-9A49-A61A-766950F61604}"/>
              </a:ext>
            </a:extLst>
          </p:cNvPr>
          <p:cNvGrpSpPr/>
          <p:nvPr/>
        </p:nvGrpSpPr>
        <p:grpSpPr>
          <a:xfrm>
            <a:off x="-4161411" y="1143661"/>
            <a:ext cx="2620177" cy="1518351"/>
            <a:chOff x="3569707" y="1143661"/>
            <a:chExt cx="2620177" cy="1518351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820A66F-0D39-164C-8409-D27446A8897A}"/>
                </a:ext>
              </a:extLst>
            </p:cNvPr>
            <p:cNvGrpSpPr/>
            <p:nvPr/>
          </p:nvGrpSpPr>
          <p:grpSpPr>
            <a:xfrm>
              <a:off x="3569707" y="1143661"/>
              <a:ext cx="2620177" cy="1429191"/>
              <a:chOff x="1823252" y="2264691"/>
              <a:chExt cx="2620177" cy="1429191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AA17F71-8060-FF4D-B7E9-D7D5BE89A700}"/>
                  </a:ext>
                </a:extLst>
              </p:cNvPr>
              <p:cNvGrpSpPr/>
              <p:nvPr/>
            </p:nvGrpSpPr>
            <p:grpSpPr>
              <a:xfrm>
                <a:off x="1823252" y="2264691"/>
                <a:ext cx="2520797" cy="203414"/>
                <a:chOff x="3615489" y="5270860"/>
                <a:chExt cx="2520797" cy="203414"/>
              </a:xfrm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1D82182-4647-1B47-966A-827F97EBE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5489" y="5374097"/>
                  <a:ext cx="252079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7D86C971-CB53-F144-AB20-F1886E31BC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02679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0FA84982-5B82-964C-9A7A-F061F7E0A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65A2F95-E626-A448-9697-70D71784BAD7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B07FC2B-1FB7-E340-B612-D32F7B86E700}"/>
              </a:ext>
            </a:extLst>
          </p:cNvPr>
          <p:cNvGrpSpPr/>
          <p:nvPr/>
        </p:nvGrpSpPr>
        <p:grpSpPr>
          <a:xfrm>
            <a:off x="-1497593" y="2320925"/>
            <a:ext cx="523220" cy="671244"/>
            <a:chOff x="3808167" y="2320925"/>
            <a:chExt cx="523220" cy="671244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00025F3-A352-C743-9731-1245D7487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3098" y="2320925"/>
              <a:ext cx="0" cy="5616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B8C8946-B311-384F-869A-33D1063C26F8}"/>
                </a:ext>
              </a:extLst>
            </p:cNvPr>
            <p:cNvSpPr txBox="1"/>
            <p:nvPr/>
          </p:nvSpPr>
          <p:spPr>
            <a:xfrm rot="16200000">
              <a:off x="3887676" y="2548458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79CE438-7CD6-704A-BA64-AC7962889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3529" y="2410639"/>
              <a:ext cx="199136" cy="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44D3D2D-3FF9-5249-864E-3BB1684C647B}"/>
              </a:ext>
            </a:extLst>
          </p:cNvPr>
          <p:cNvGrpSpPr/>
          <p:nvPr/>
        </p:nvGrpSpPr>
        <p:grpSpPr>
          <a:xfrm rot="16200000">
            <a:off x="16985012" y="5438483"/>
            <a:ext cx="523220" cy="899197"/>
            <a:chOff x="5849245" y="3717438"/>
            <a:chExt cx="523220" cy="899197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4056D8-7F5E-BE4F-95A3-12131611A2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9AD1630-00DF-4F49-A816-66387B65E4E1}"/>
                </a:ext>
              </a:extLst>
            </p:cNvPr>
            <p:cNvSpPr txBox="1"/>
            <p:nvPr/>
          </p:nvSpPr>
          <p:spPr>
            <a:xfrm rot="5400000">
              <a:off x="5928754" y="3637929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2103F67-BCB9-2F45-AB38-E0A7DE6CC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8A1F3F3-CDE1-6948-A82E-B9123EECC3B9}"/>
              </a:ext>
            </a:extLst>
          </p:cNvPr>
          <p:cNvGrpSpPr/>
          <p:nvPr/>
        </p:nvGrpSpPr>
        <p:grpSpPr>
          <a:xfrm rot="5400000">
            <a:off x="17675967" y="5479651"/>
            <a:ext cx="523220" cy="899003"/>
            <a:chOff x="5851095" y="3717632"/>
            <a:chExt cx="523220" cy="899003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F099852-1603-0548-BA77-0CC957ADC4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4C43DFF-6647-7445-BF29-18B90A617F9A}"/>
                </a:ext>
              </a:extLst>
            </p:cNvPr>
            <p:cNvSpPr txBox="1"/>
            <p:nvPr/>
          </p:nvSpPr>
          <p:spPr>
            <a:xfrm rot="5400000">
              <a:off x="5930604" y="3638123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C0984D2-400D-3B48-8709-FFA5F6FB99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C186D5C-C355-4E40-A549-B3534DD9E146}"/>
              </a:ext>
            </a:extLst>
          </p:cNvPr>
          <p:cNvGrpSpPr/>
          <p:nvPr/>
        </p:nvGrpSpPr>
        <p:grpSpPr>
          <a:xfrm rot="10800000">
            <a:off x="18125469" y="4408227"/>
            <a:ext cx="523220" cy="1264528"/>
            <a:chOff x="5846497" y="3352107"/>
            <a:chExt cx="523220" cy="1264528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7D29E23-023F-B34F-BC1B-113FAB8019F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467024"/>
              <a:ext cx="0" cy="114961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5430AE1-8018-1A40-817C-11EE17C65E91}"/>
                </a:ext>
              </a:extLst>
            </p:cNvPr>
            <p:cNvSpPr txBox="1"/>
            <p:nvPr/>
          </p:nvSpPr>
          <p:spPr>
            <a:xfrm rot="5400000">
              <a:off x="5926006" y="3272598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3D687C6-331F-C141-BC63-089B1C74D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8C26875-C10C-BC43-8941-ADD954E16080}"/>
              </a:ext>
            </a:extLst>
          </p:cNvPr>
          <p:cNvGrpSpPr/>
          <p:nvPr/>
        </p:nvGrpSpPr>
        <p:grpSpPr>
          <a:xfrm>
            <a:off x="-3441344" y="3737747"/>
            <a:ext cx="1366687" cy="1401986"/>
            <a:chOff x="4271146" y="3737747"/>
            <a:chExt cx="1366687" cy="1401986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733BFC54-DF75-7F43-90E7-08FC7CCE9BFD}"/>
                </a:ext>
              </a:extLst>
            </p:cNvPr>
            <p:cNvGrpSpPr/>
            <p:nvPr/>
          </p:nvGrpSpPr>
          <p:grpSpPr>
            <a:xfrm>
              <a:off x="4365486" y="3737747"/>
              <a:ext cx="1272347" cy="1401986"/>
              <a:chOff x="1872474" y="2267751"/>
              <a:chExt cx="1272347" cy="1401986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76CF3124-84D8-4B4C-8B8F-AFA10752D0E3}"/>
                  </a:ext>
                </a:extLst>
              </p:cNvPr>
              <p:cNvGrpSpPr/>
              <p:nvPr/>
            </p:nvGrpSpPr>
            <p:grpSpPr>
              <a:xfrm>
                <a:off x="1872474" y="2367928"/>
                <a:ext cx="1272347" cy="1301809"/>
                <a:chOff x="3664711" y="5374097"/>
                <a:chExt cx="1272347" cy="1301809"/>
              </a:xfrm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3D71CF86-5CD1-A545-9802-9D492136C7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79043" y="5374097"/>
                  <a:ext cx="758015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A784F30B-005D-074F-89E2-825FE12EA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564532" y="6575728"/>
                  <a:ext cx="20035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767ACE5-9D92-7541-B29C-313375005EB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950756" y="2367930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6FAA161-67C7-BF48-AB84-76731139C8DE}"/>
                </a:ext>
              </a:extLst>
            </p:cNvPr>
            <p:cNvCxnSpPr>
              <a:cxnSpLocks/>
            </p:cNvCxnSpPr>
            <p:nvPr/>
          </p:nvCxnSpPr>
          <p:spPr>
            <a:xfrm>
              <a:off x="4271146" y="5035027"/>
              <a:ext cx="63583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1992348-5120-5A42-9A81-E8FB5A26B0CD}"/>
                </a:ext>
              </a:extLst>
            </p:cNvPr>
            <p:cNvCxnSpPr>
              <a:cxnSpLocks/>
            </p:cNvCxnSpPr>
            <p:nvPr/>
          </p:nvCxnSpPr>
          <p:spPr>
            <a:xfrm>
              <a:off x="4893469" y="3833397"/>
              <a:ext cx="0" cy="120938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446F4EB-5CFA-9849-9753-AC87FAB1A7CF}"/>
              </a:ext>
            </a:extLst>
          </p:cNvPr>
          <p:cNvGrpSpPr/>
          <p:nvPr/>
        </p:nvGrpSpPr>
        <p:grpSpPr>
          <a:xfrm rot="5400000">
            <a:off x="22713241" y="2276711"/>
            <a:ext cx="980534" cy="1518351"/>
            <a:chOff x="5209350" y="1143661"/>
            <a:chExt cx="980534" cy="1518351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F755438E-656F-0941-B9AC-CF0CCF8DAD3F}"/>
                </a:ext>
              </a:extLst>
            </p:cNvPr>
            <p:cNvGrpSpPr/>
            <p:nvPr/>
          </p:nvGrpSpPr>
          <p:grpSpPr>
            <a:xfrm>
              <a:off x="5209350" y="1143661"/>
              <a:ext cx="980534" cy="1429191"/>
              <a:chOff x="3462895" y="2264691"/>
              <a:chExt cx="980534" cy="1429191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FE1AF54-EFF6-2949-A423-DA08796D5783}"/>
                  </a:ext>
                </a:extLst>
              </p:cNvPr>
              <p:cNvGrpSpPr/>
              <p:nvPr/>
            </p:nvGrpSpPr>
            <p:grpSpPr>
              <a:xfrm>
                <a:off x="3462895" y="2264691"/>
                <a:ext cx="881153" cy="203414"/>
                <a:chOff x="5255132" y="5270860"/>
                <a:chExt cx="881153" cy="203414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F7EA5202-BAF6-024C-9AA4-1F6898658A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95709" y="4933520"/>
                  <a:ext cx="0" cy="88115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9EC5AB82-E458-5B45-A400-01D91EA5C1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37480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C1C9289-71E9-B848-AF42-3C10BE08FC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722AB17-BCC7-F14A-B127-CA47DC90FFEE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9A09A44-3545-B847-A0AE-053B5EF25AC3}"/>
              </a:ext>
            </a:extLst>
          </p:cNvPr>
          <p:cNvGrpSpPr/>
          <p:nvPr/>
        </p:nvGrpSpPr>
        <p:grpSpPr>
          <a:xfrm>
            <a:off x="17598961" y="2079106"/>
            <a:ext cx="737906" cy="200361"/>
            <a:chOff x="1823252" y="2267748"/>
            <a:chExt cx="737906" cy="200361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B179AE9F-8DD5-554C-9256-E6DCD3F3CE47}"/>
                </a:ext>
              </a:extLst>
            </p:cNvPr>
            <p:cNvGrpSpPr/>
            <p:nvPr/>
          </p:nvGrpSpPr>
          <p:grpSpPr>
            <a:xfrm>
              <a:off x="1823252" y="2267748"/>
              <a:ext cx="737906" cy="200357"/>
              <a:chOff x="3615489" y="5273917"/>
              <a:chExt cx="737906" cy="200357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F666CDF0-D369-7648-BA89-9E2F1CA53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737906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19136E6-78BB-0044-8C6D-7BE4396CC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00EC2482-26C5-1849-ADC4-540824C5C5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86567" y="2367931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Picture 2" descr="User - Free user icons">
            <a:extLst>
              <a:ext uri="{FF2B5EF4-FFF2-40B4-BE49-F238E27FC236}">
                <a16:creationId xmlns:a16="http://schemas.microsoft.com/office/drawing/2014/main" id="{31B01B37-532E-4A46-873F-60D6D89A4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28556" y="1447691"/>
            <a:ext cx="2360551" cy="236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99B97D2-CFEA-B74D-A056-86332177005B}"/>
              </a:ext>
            </a:extLst>
          </p:cNvPr>
          <p:cNvSpPr txBox="1">
            <a:spLocks/>
          </p:cNvSpPr>
          <p:nvPr/>
        </p:nvSpPr>
        <p:spPr>
          <a:xfrm>
            <a:off x="-6365527" y="4779335"/>
            <a:ext cx="4196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CROSSFIRE    EMPLOYEE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CACAA43-4589-1441-A4DE-D6DACBD126CD}"/>
              </a:ext>
            </a:extLst>
          </p:cNvPr>
          <p:cNvCxnSpPr/>
          <p:nvPr/>
        </p:nvCxnSpPr>
        <p:spPr>
          <a:xfrm>
            <a:off x="-11869742" y="4607613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8B820F5F-E7D8-C545-BF9F-F9D99BCCA5B2}"/>
              </a:ext>
            </a:extLst>
          </p:cNvPr>
          <p:cNvSpPr txBox="1">
            <a:spLocks/>
          </p:cNvSpPr>
          <p:nvPr/>
        </p:nvSpPr>
        <p:spPr>
          <a:xfrm>
            <a:off x="-19046000" y="4033589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ALEX ARMANI</a:t>
            </a:r>
          </a:p>
        </p:txBody>
      </p:sp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1AC65DBF-18DF-C84B-B90D-70A5AA58A959}"/>
              </a:ext>
            </a:extLst>
          </p:cNvPr>
          <p:cNvSpPr txBox="1">
            <a:spLocks/>
          </p:cNvSpPr>
          <p:nvPr/>
        </p:nvSpPr>
        <p:spPr>
          <a:xfrm>
            <a:off x="33412843" y="1405486"/>
            <a:ext cx="180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ROLE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B7D95D9-DBAD-D647-8AFD-44E301D8E624}"/>
              </a:ext>
            </a:extLst>
          </p:cNvPr>
          <p:cNvCxnSpPr/>
          <p:nvPr/>
        </p:nvCxnSpPr>
        <p:spPr>
          <a:xfrm>
            <a:off x="26514632" y="1951936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2" descr="Quality - Free industry icons">
            <a:extLst>
              <a:ext uri="{FF2B5EF4-FFF2-40B4-BE49-F238E27FC236}">
                <a16:creationId xmlns:a16="http://schemas.microsoft.com/office/drawing/2014/main" id="{5545397C-04DB-3744-944B-FEEC89DA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9367" y="2220250"/>
            <a:ext cx="2431247" cy="243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59BEEE34-BE6C-5C4F-980F-576B262A6784}"/>
              </a:ext>
            </a:extLst>
          </p:cNvPr>
          <p:cNvSpPr txBox="1">
            <a:spLocks/>
          </p:cNvSpPr>
          <p:nvPr/>
        </p:nvSpPr>
        <p:spPr>
          <a:xfrm>
            <a:off x="14036833" y="4794863"/>
            <a:ext cx="2433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QUALITY Rep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DED8CB7-27E0-AC4C-B7FF-CEB48D3CFF5B}"/>
              </a:ext>
            </a:extLst>
          </p:cNvPr>
          <p:cNvSpPr txBox="1"/>
          <p:nvPr/>
        </p:nvSpPr>
        <p:spPr>
          <a:xfrm>
            <a:off x="3137499" y="579087"/>
            <a:ext cx="5917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Current Process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BB935618-527F-6C4A-AC69-41239BF8B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81" y="1544577"/>
            <a:ext cx="5444076" cy="5331912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14C761AF-C082-2943-B9E3-222174A9A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7611" y="1347075"/>
            <a:ext cx="6758730" cy="552717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79051ED2-2493-6540-B3F4-2DA96634FEA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" r="57517"/>
          <a:stretch/>
        </p:blipFill>
        <p:spPr>
          <a:xfrm>
            <a:off x="1629277" y="1242278"/>
            <a:ext cx="6068956" cy="5197283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36F075F8-6768-554F-A139-C2D5367271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0201" y="2444775"/>
            <a:ext cx="7077753" cy="3837612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0C37DC4-88F7-BE46-BDB9-03773C6859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430" y="2719301"/>
            <a:ext cx="5373968" cy="3352079"/>
          </a:xfrm>
          <a:prstGeom prst="rect">
            <a:avLst/>
          </a:prstGeom>
        </p:spPr>
      </p:pic>
      <p:pic>
        <p:nvPicPr>
          <p:cNvPr id="131" name="Picture 2" descr="Pdf file download icon Stock Vector | Adobe Stock">
            <a:extLst>
              <a:ext uri="{FF2B5EF4-FFF2-40B4-BE49-F238E27FC236}">
                <a16:creationId xmlns:a16="http://schemas.microsoft.com/office/drawing/2014/main" id="{41262227-B265-D044-97F3-58BAB040F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48" y="1569403"/>
            <a:ext cx="1890020" cy="18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4" descr="Attachment Document Icon PNG Images, Vectors Free Download - Pngtree">
            <a:extLst>
              <a:ext uri="{FF2B5EF4-FFF2-40B4-BE49-F238E27FC236}">
                <a16:creationId xmlns:a16="http://schemas.microsoft.com/office/drawing/2014/main" id="{BE7F792E-2AF5-B34E-8EAF-FC0BFA8B9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88" y="4115713"/>
            <a:ext cx="1601304" cy="16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0145E78E-30B9-9E4B-AAE2-50D06CF940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9453" y="1942764"/>
            <a:ext cx="3075827" cy="2811363"/>
          </a:xfrm>
          <a:prstGeom prst="rect">
            <a:avLst/>
          </a:prstGeom>
        </p:spPr>
      </p:pic>
      <p:pic>
        <p:nvPicPr>
          <p:cNvPr id="130" name="Picture 4" descr="How to Organize Your Gmail Inbox in 15 Minutes: [17 Tips + Examples]">
            <a:extLst>
              <a:ext uri="{FF2B5EF4-FFF2-40B4-BE49-F238E27FC236}">
                <a16:creationId xmlns:a16="http://schemas.microsoft.com/office/drawing/2014/main" id="{95B220A3-E665-2E4B-B392-A8F44005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45" y="1251253"/>
            <a:ext cx="6319487" cy="307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Gmail: Sending Email">
            <a:extLst>
              <a:ext uri="{FF2B5EF4-FFF2-40B4-BE49-F238E27FC236}">
                <a16:creationId xmlns:a16="http://schemas.microsoft.com/office/drawing/2014/main" id="{1D09413A-D40F-0144-8EE9-3EA91126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875" y="3710479"/>
            <a:ext cx="4098592" cy="31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67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4F4CBC-1764-E449-9666-4A8080A6AD83}"/>
              </a:ext>
            </a:extLst>
          </p:cNvPr>
          <p:cNvSpPr txBox="1"/>
          <p:nvPr/>
        </p:nvSpPr>
        <p:spPr>
          <a:xfrm>
            <a:off x="1219304" y="13527903"/>
            <a:ext cx="5086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Introduction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4EE083-3B6E-C346-B539-171FAD471419}"/>
              </a:ext>
            </a:extLst>
          </p:cNvPr>
          <p:cNvSpPr txBox="1"/>
          <p:nvPr/>
        </p:nvSpPr>
        <p:spPr>
          <a:xfrm>
            <a:off x="1219304" y="11213850"/>
            <a:ext cx="7468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Project: </a:t>
            </a:r>
            <a:r>
              <a:rPr lang="en-US" dirty="0">
                <a:solidFill>
                  <a:schemeClr val="bg1"/>
                </a:solidFill>
                <a:latin typeface="Centauri" panose="02000500000000000000" pitchFamily="2" charset="0"/>
              </a:rPr>
              <a:t>OSS-NCR</a:t>
            </a:r>
          </a:p>
          <a:p>
            <a:pPr marL="574675" indent="-574675">
              <a:buSzPct val="85000"/>
              <a:buBlip>
                <a:blip r:embed="rId4"/>
              </a:buBlip>
            </a:pPr>
            <a:endParaRPr lang="en-US" dirty="0">
              <a:solidFill>
                <a:schemeClr val="bg1"/>
              </a:solidFill>
              <a:latin typeface="Centauri" panose="02000500000000000000" pitchFamily="2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Presentation Content: Data Model Revision and Insight of NCR process.</a:t>
            </a:r>
          </a:p>
        </p:txBody>
      </p: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468E0DA9-54D3-4F4E-8A31-ACC3E64B3F76}"/>
              </a:ext>
            </a:extLst>
          </p:cNvPr>
          <p:cNvGraphicFramePr>
            <a:graphicFrameLocks noGrp="1"/>
          </p:cNvGraphicFramePr>
          <p:nvPr/>
        </p:nvGraphicFramePr>
        <p:xfrm>
          <a:off x="574303" y="8691192"/>
          <a:ext cx="98170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702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0846">
                <a:tc>
                  <a:txBody>
                    <a:bodyPr/>
                    <a:lstStyle/>
                    <a:p>
                      <a:r>
                        <a:rPr lang="en-US" sz="1050" dirty="0"/>
                        <a:t>SUPPLIER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supplierID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supplierName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ncrLogNum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C4939331-F4EB-954D-8EA2-FAD6A1A2118A}"/>
              </a:ext>
            </a:extLst>
          </p:cNvPr>
          <p:cNvGraphicFramePr>
            <a:graphicFrameLocks noGrp="1"/>
          </p:cNvGraphicFramePr>
          <p:nvPr/>
        </p:nvGraphicFramePr>
        <p:xfrm>
          <a:off x="-7254470" y="3710479"/>
          <a:ext cx="1654570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57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82290">
                <a:tc>
                  <a:txBody>
                    <a:bodyPr/>
                    <a:lstStyle/>
                    <a:p>
                      <a:r>
                        <a:rPr lang="en-US" sz="1050" dirty="0"/>
                        <a:t>PRODUCT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prodDescription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supplierID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146865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3B63343-681F-4D4D-8F89-5A80993E9281}"/>
              </a:ext>
            </a:extLst>
          </p:cNvPr>
          <p:cNvGraphicFramePr>
            <a:graphicFrameLocks noGrp="1"/>
          </p:cNvGraphicFramePr>
          <p:nvPr/>
        </p:nvGraphicFramePr>
        <p:xfrm>
          <a:off x="5642778" y="7466510"/>
          <a:ext cx="1026893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89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NCR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ncrLogNumber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ncrActive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50392DF4-ABD5-5C46-A546-46FA1D42C59B}"/>
              </a:ext>
            </a:extLst>
          </p:cNvPr>
          <p:cNvGraphicFramePr>
            <a:graphicFrameLocks noGrp="1"/>
          </p:cNvGraphicFramePr>
          <p:nvPr/>
        </p:nvGraphicFramePr>
        <p:xfrm>
          <a:off x="2849062" y="7382614"/>
          <a:ext cx="1422084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084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NCRQUALITYREP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qRepID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ncrFormConfirm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ncrIdentityProcess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ncrDefectDescription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ncrQuantityDefective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49637"/>
                  </a:ext>
                </a:extLst>
              </a:tr>
            </a:tbl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44B20326-5F88-FA4F-A6F6-BBB348D7879B}"/>
              </a:ext>
            </a:extLst>
          </p:cNvPr>
          <p:cNvGrpSpPr/>
          <p:nvPr/>
        </p:nvGrpSpPr>
        <p:grpSpPr>
          <a:xfrm rot="10800000">
            <a:off x="5812193" y="8052315"/>
            <a:ext cx="523220" cy="1088945"/>
            <a:chOff x="5851092" y="3732623"/>
            <a:chExt cx="523220" cy="108894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AA000F4-E823-ED48-B226-152A277234F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828772"/>
              <a:ext cx="0" cy="99279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11301B-33A4-B344-A1BF-D3A4139ACA77}"/>
                </a:ext>
              </a:extLst>
            </p:cNvPr>
            <p:cNvSpPr txBox="1"/>
            <p:nvPr/>
          </p:nvSpPr>
          <p:spPr>
            <a:xfrm rot="5400000">
              <a:off x="5930601" y="3653114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A3EA500-EBAD-FD4F-B314-CF72E9A48B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720061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110C45-D5FD-3146-9660-8D56662BF49D}"/>
              </a:ext>
            </a:extLst>
          </p:cNvPr>
          <p:cNvGrpSpPr/>
          <p:nvPr/>
        </p:nvGrpSpPr>
        <p:grpSpPr>
          <a:xfrm rot="16200000">
            <a:off x="708262" y="7920617"/>
            <a:ext cx="704015" cy="523220"/>
            <a:chOff x="3615489" y="5132046"/>
            <a:chExt cx="704015" cy="52322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0E3736F-4F51-6E46-B66E-A8C576CD1CB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912681" y="5076905"/>
              <a:ext cx="0" cy="59438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5260F2-D5B8-D345-877D-DEC105E3AB9C}"/>
                </a:ext>
              </a:extLst>
            </p:cNvPr>
            <p:cNvSpPr txBox="1"/>
            <p:nvPr/>
          </p:nvSpPr>
          <p:spPr>
            <a:xfrm rot="10800000">
              <a:off x="3955302" y="5132046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E3F5C0D-7CC5-3E4B-9D40-F6408FAC31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06764" y="5374096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9625CC7-8BA9-4F4E-B22A-64DF5D9CFF76}"/>
              </a:ext>
            </a:extLst>
          </p:cNvPr>
          <p:cNvSpPr txBox="1"/>
          <p:nvPr/>
        </p:nvSpPr>
        <p:spPr>
          <a:xfrm>
            <a:off x="3501379" y="-4048181"/>
            <a:ext cx="5189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Data  model v. 2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C39CBAA-C2AB-924F-AABE-AD9B22A4C87D}"/>
              </a:ext>
            </a:extLst>
          </p:cNvPr>
          <p:cNvGrpSpPr/>
          <p:nvPr/>
        </p:nvGrpSpPr>
        <p:grpSpPr>
          <a:xfrm>
            <a:off x="1219304" y="-726280"/>
            <a:ext cx="312609" cy="1928763"/>
            <a:chOff x="1349933" y="0"/>
            <a:chExt cx="226142" cy="139527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1547195-BDD3-9C49-88B2-967BA6E57EC8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13E4F9F-2955-D44D-945F-00B3875F6258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DF668C1-1003-5C4E-9C9B-74A1DA360BBC}"/>
              </a:ext>
            </a:extLst>
          </p:cNvPr>
          <p:cNvCxnSpPr>
            <a:cxnSpLocks/>
          </p:cNvCxnSpPr>
          <p:nvPr/>
        </p:nvCxnSpPr>
        <p:spPr>
          <a:xfrm>
            <a:off x="966440" y="-1043225"/>
            <a:ext cx="0" cy="17550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42EAF8BC-073B-C84D-AFCA-F21A7EA73D4C}"/>
              </a:ext>
            </a:extLst>
          </p:cNvPr>
          <p:cNvCxnSpPr>
            <a:cxnSpLocks/>
          </p:cNvCxnSpPr>
          <p:nvPr/>
        </p:nvCxnSpPr>
        <p:spPr>
          <a:xfrm rot="5400000">
            <a:off x="-596946" y="-221092"/>
            <a:ext cx="2308435" cy="156556"/>
          </a:xfrm>
          <a:prstGeom prst="bentConnector3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3DEA7E6-5A4F-E84F-9D71-A78745EC511A}"/>
              </a:ext>
            </a:extLst>
          </p:cNvPr>
          <p:cNvGrpSpPr/>
          <p:nvPr/>
        </p:nvGrpSpPr>
        <p:grpSpPr>
          <a:xfrm rot="5400000">
            <a:off x="12377822" y="5021508"/>
            <a:ext cx="312609" cy="1928763"/>
            <a:chOff x="1349933" y="0"/>
            <a:chExt cx="226142" cy="139527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28ED249-A4C0-724F-9655-1D614D792771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2EFB6E9-C075-5A4F-B4A9-C404FBE72350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99CD7FBB-3843-F049-BDAF-3B1336B9B7E4}"/>
              </a:ext>
            </a:extLst>
          </p:cNvPr>
          <p:cNvCxnSpPr/>
          <p:nvPr/>
        </p:nvCxnSpPr>
        <p:spPr>
          <a:xfrm rot="10800000">
            <a:off x="11908907" y="6298498"/>
            <a:ext cx="2727366" cy="353609"/>
          </a:xfrm>
          <a:prstGeom prst="bentConnector3">
            <a:avLst>
              <a:gd name="adj1" fmla="val 630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">
            <a:extLst>
              <a:ext uri="{FF2B5EF4-FFF2-40B4-BE49-F238E27FC236}">
                <a16:creationId xmlns:a16="http://schemas.microsoft.com/office/drawing/2014/main" id="{A76E1947-A636-0546-A464-7B22873C3ABD}"/>
              </a:ext>
            </a:extLst>
          </p:cNvPr>
          <p:cNvGraphicFramePr>
            <a:graphicFrameLocks noGrp="1"/>
          </p:cNvGraphicFramePr>
          <p:nvPr/>
        </p:nvGraphicFramePr>
        <p:xfrm>
          <a:off x="-5200570" y="2884526"/>
          <a:ext cx="1527381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381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PRODUCT_ORDER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orderProductQuantity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aphicFrame>
        <p:nvGraphicFramePr>
          <p:cNvPr id="84" name="Table 7">
            <a:extLst>
              <a:ext uri="{FF2B5EF4-FFF2-40B4-BE49-F238E27FC236}">
                <a16:creationId xmlns:a16="http://schemas.microsoft.com/office/drawing/2014/main" id="{4AE56908-7086-4B40-8A3F-38846AD886DD}"/>
              </a:ext>
            </a:extLst>
          </p:cNvPr>
          <p:cNvGraphicFramePr>
            <a:graphicFrameLocks noGrp="1"/>
          </p:cNvGraphicFramePr>
          <p:nvPr/>
        </p:nvGraphicFramePr>
        <p:xfrm>
          <a:off x="-3256811" y="1569403"/>
          <a:ext cx="1490183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18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SALE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salesOrderReceiptNum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7A6B088-45FE-5C41-9B6A-D4E6AA8DD6B0}"/>
              </a:ext>
            </a:extLst>
          </p:cNvPr>
          <p:cNvGrpSpPr/>
          <p:nvPr/>
        </p:nvGrpSpPr>
        <p:grpSpPr>
          <a:xfrm>
            <a:off x="-2497380" y="3228640"/>
            <a:ext cx="1321569" cy="200360"/>
            <a:chOff x="1823252" y="2267748"/>
            <a:chExt cx="1321569" cy="200360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89E7750-6FC9-5E49-91A6-693B18FB1092}"/>
                </a:ext>
              </a:extLst>
            </p:cNvPr>
            <p:cNvGrpSpPr/>
            <p:nvPr/>
          </p:nvGrpSpPr>
          <p:grpSpPr>
            <a:xfrm>
              <a:off x="1823252" y="2267748"/>
              <a:ext cx="1321569" cy="200357"/>
              <a:chOff x="3615489" y="5273917"/>
              <a:chExt cx="1321569" cy="200357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E128B9C-7BBE-ED41-866C-EE09AF5F0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1321569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8694556-F11E-F74C-B440-0A6232E00FC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DB28A63-3853-D34A-A291-FEAA093590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50756" y="2367930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3" name="Table 7">
            <a:extLst>
              <a:ext uri="{FF2B5EF4-FFF2-40B4-BE49-F238E27FC236}">
                <a16:creationId xmlns:a16="http://schemas.microsoft.com/office/drawing/2014/main" id="{C70C843F-43D1-4A45-AC98-295A0552EF36}"/>
              </a:ext>
            </a:extLst>
          </p:cNvPr>
          <p:cNvGraphicFramePr>
            <a:graphicFrameLocks noGrp="1"/>
          </p:cNvGraphicFramePr>
          <p:nvPr/>
        </p:nvGraphicFramePr>
        <p:xfrm>
          <a:off x="5401527" y="9384835"/>
          <a:ext cx="1442378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EMPLOYEEINCHARGE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</a:tbl>
          </a:graphicData>
        </a:graphic>
      </p:graphicFrame>
      <p:graphicFrame>
        <p:nvGraphicFramePr>
          <p:cNvPr id="95" name="Table 7">
            <a:extLst>
              <a:ext uri="{FF2B5EF4-FFF2-40B4-BE49-F238E27FC236}">
                <a16:creationId xmlns:a16="http://schemas.microsoft.com/office/drawing/2014/main" id="{E52ABB5C-62A7-7746-A65F-884B15ACF040}"/>
              </a:ext>
            </a:extLst>
          </p:cNvPr>
          <p:cNvGraphicFramePr>
            <a:graphicFrameLocks noGrp="1"/>
          </p:cNvGraphicFramePr>
          <p:nvPr/>
        </p:nvGraphicFramePr>
        <p:xfrm>
          <a:off x="-4153471" y="1046831"/>
          <a:ext cx="7666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60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644732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75126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22567"/>
                  </a:ext>
                </a:extLst>
              </a:tr>
            </a:tbl>
          </a:graphicData>
        </a:graphic>
      </p:graphicFrame>
      <p:graphicFrame>
        <p:nvGraphicFramePr>
          <p:cNvPr id="96" name="Table 7">
            <a:extLst>
              <a:ext uri="{FF2B5EF4-FFF2-40B4-BE49-F238E27FC236}">
                <a16:creationId xmlns:a16="http://schemas.microsoft.com/office/drawing/2014/main" id="{FD643C9C-A787-B94F-AB38-B5F5C2423490}"/>
              </a:ext>
            </a:extLst>
          </p:cNvPr>
          <p:cNvGraphicFramePr>
            <a:graphicFrameLocks noGrp="1"/>
          </p:cNvGraphicFramePr>
          <p:nvPr/>
        </p:nvGraphicFramePr>
        <p:xfrm>
          <a:off x="-5826703" y="1418259"/>
          <a:ext cx="1009329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329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REVISIONLOG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revLogID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97" name="Table 7">
            <a:extLst>
              <a:ext uri="{FF2B5EF4-FFF2-40B4-BE49-F238E27FC236}">
                <a16:creationId xmlns:a16="http://schemas.microsoft.com/office/drawing/2014/main" id="{A9F7B0B8-D3A7-AC4D-9F84-43597EFB0BEA}"/>
              </a:ext>
            </a:extLst>
          </p:cNvPr>
          <p:cNvGraphicFramePr>
            <a:graphicFrameLocks noGrp="1"/>
          </p:cNvGraphicFramePr>
          <p:nvPr/>
        </p:nvGraphicFramePr>
        <p:xfrm>
          <a:off x="21237679" y="5433721"/>
          <a:ext cx="144237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EMPLOYEE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98" name="Table 7">
            <a:extLst>
              <a:ext uri="{FF2B5EF4-FFF2-40B4-BE49-F238E27FC236}">
                <a16:creationId xmlns:a16="http://schemas.microsoft.com/office/drawing/2014/main" id="{0CB0EA6C-EC29-EF44-B75E-DB5BCBB84EE8}"/>
              </a:ext>
            </a:extLst>
          </p:cNvPr>
          <p:cNvGraphicFramePr>
            <a:graphicFrameLocks noGrp="1"/>
          </p:cNvGraphicFramePr>
          <p:nvPr/>
        </p:nvGraphicFramePr>
        <p:xfrm>
          <a:off x="19040392" y="5559451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99" name="Table 7">
            <a:extLst>
              <a:ext uri="{FF2B5EF4-FFF2-40B4-BE49-F238E27FC236}">
                <a16:creationId xmlns:a16="http://schemas.microsoft.com/office/drawing/2014/main" id="{793746A0-98EE-3F4B-86A0-03822BEF3604}"/>
              </a:ext>
            </a:extLst>
          </p:cNvPr>
          <p:cNvGraphicFramePr>
            <a:graphicFrameLocks noGrp="1"/>
          </p:cNvGraphicFramePr>
          <p:nvPr/>
        </p:nvGraphicFramePr>
        <p:xfrm>
          <a:off x="19802675" y="3660059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roleType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100" name="Table 7">
            <a:extLst>
              <a:ext uri="{FF2B5EF4-FFF2-40B4-BE49-F238E27FC236}">
                <a16:creationId xmlns:a16="http://schemas.microsoft.com/office/drawing/2014/main" id="{E3D13527-BA23-5A4B-9D12-3A28579CAB49}"/>
              </a:ext>
            </a:extLst>
          </p:cNvPr>
          <p:cNvGraphicFramePr>
            <a:graphicFrameLocks noGrp="1"/>
          </p:cNvGraphicFramePr>
          <p:nvPr/>
        </p:nvGraphicFramePr>
        <p:xfrm>
          <a:off x="21832747" y="1789091"/>
          <a:ext cx="166462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NCRENGINEERINSPECTOR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101" name="Table 7">
            <a:extLst>
              <a:ext uri="{FF2B5EF4-FFF2-40B4-BE49-F238E27FC236}">
                <a16:creationId xmlns:a16="http://schemas.microsoft.com/office/drawing/2014/main" id="{C03EBCB0-B94C-7948-BD60-0EC2DECB5AE2}"/>
              </a:ext>
            </a:extLst>
          </p:cNvPr>
          <p:cNvGraphicFramePr>
            <a:graphicFrameLocks noGrp="1"/>
          </p:cNvGraphicFramePr>
          <p:nvPr/>
        </p:nvGraphicFramePr>
        <p:xfrm>
          <a:off x="18929268" y="1550636"/>
          <a:ext cx="1664626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REVIEWENGINEER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reviewEngID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reviewCustUpdate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117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79264"/>
                  </a:ext>
                </a:extLst>
              </a:tr>
            </a:tbl>
          </a:graphicData>
        </a:graphic>
      </p:graphicFrame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3CF7182-7F24-2044-BC4E-F8811AE9BF73}"/>
              </a:ext>
            </a:extLst>
          </p:cNvPr>
          <p:cNvGrpSpPr/>
          <p:nvPr/>
        </p:nvGrpSpPr>
        <p:grpSpPr>
          <a:xfrm>
            <a:off x="-3712691" y="2919784"/>
            <a:ext cx="1967365" cy="790702"/>
            <a:chOff x="940537" y="2919784"/>
            <a:chExt cx="1967365" cy="79070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47836B7-B480-D54C-AA9B-9D036420F916}"/>
                </a:ext>
              </a:extLst>
            </p:cNvPr>
            <p:cNvGrpSpPr/>
            <p:nvPr/>
          </p:nvGrpSpPr>
          <p:grpSpPr>
            <a:xfrm rot="16200000">
              <a:off x="1528869" y="2331452"/>
              <a:ext cx="790702" cy="1967365"/>
              <a:chOff x="3615487" y="5273917"/>
              <a:chExt cx="790702" cy="1967365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7246176-AEDA-CA44-8FA9-EFC007EC030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3890472" y="5099102"/>
                <a:ext cx="10" cy="549979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D45049-5F7D-2645-97F3-50EC0EE0DE02}"/>
                  </a:ext>
                </a:extLst>
              </p:cNvPr>
              <p:cNvSpPr txBox="1"/>
              <p:nvPr/>
            </p:nvSpPr>
            <p:spPr>
              <a:xfrm rot="16200000">
                <a:off x="3962478" y="6797571"/>
                <a:ext cx="36420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&gt;</a:t>
                </a:r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FAAE2AA-6899-EA46-AF79-B80A351A2DB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1F12896-D6A6-EB44-A632-223B7F072F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5525" y="3160507"/>
              <a:ext cx="177088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6568C8B-4FB8-6843-BEAE-0E7792C6637F}"/>
              </a:ext>
            </a:extLst>
          </p:cNvPr>
          <p:cNvGrpSpPr/>
          <p:nvPr/>
        </p:nvGrpSpPr>
        <p:grpSpPr>
          <a:xfrm>
            <a:off x="-3564116" y="1499277"/>
            <a:ext cx="1363412" cy="523220"/>
            <a:chOff x="1544491" y="1499277"/>
            <a:chExt cx="1363412" cy="523220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83DD5E5-986C-F544-AD82-3F2CAC9F90BF}"/>
                </a:ext>
              </a:extLst>
            </p:cNvPr>
            <p:cNvSpPr txBox="1"/>
            <p:nvPr/>
          </p:nvSpPr>
          <p:spPr>
            <a:xfrm rot="10800000">
              <a:off x="2543701" y="1499277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46E9E9C-9B9C-714D-8BA9-7F23FD38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44491" y="1740001"/>
              <a:ext cx="125192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1EF4C46-F31D-1445-B44D-60918B323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25344" y="1743557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3ABE97B-BEC3-9A49-A61A-766950F61604}"/>
              </a:ext>
            </a:extLst>
          </p:cNvPr>
          <p:cNvGrpSpPr/>
          <p:nvPr/>
        </p:nvGrpSpPr>
        <p:grpSpPr>
          <a:xfrm>
            <a:off x="-4161411" y="1143661"/>
            <a:ext cx="2620177" cy="1518351"/>
            <a:chOff x="3569707" y="1143661"/>
            <a:chExt cx="2620177" cy="1518351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820A66F-0D39-164C-8409-D27446A8897A}"/>
                </a:ext>
              </a:extLst>
            </p:cNvPr>
            <p:cNvGrpSpPr/>
            <p:nvPr/>
          </p:nvGrpSpPr>
          <p:grpSpPr>
            <a:xfrm>
              <a:off x="3569707" y="1143661"/>
              <a:ext cx="2620177" cy="1429191"/>
              <a:chOff x="1823252" y="2264691"/>
              <a:chExt cx="2620177" cy="1429191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AA17F71-8060-FF4D-B7E9-D7D5BE89A700}"/>
                  </a:ext>
                </a:extLst>
              </p:cNvPr>
              <p:cNvGrpSpPr/>
              <p:nvPr/>
            </p:nvGrpSpPr>
            <p:grpSpPr>
              <a:xfrm>
                <a:off x="1823252" y="2264691"/>
                <a:ext cx="2520797" cy="203414"/>
                <a:chOff x="3615489" y="5270860"/>
                <a:chExt cx="2520797" cy="203414"/>
              </a:xfrm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1D82182-4647-1B47-966A-827F97EBE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5489" y="5374097"/>
                  <a:ext cx="252079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7D86C971-CB53-F144-AB20-F1886E31BC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02679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0FA84982-5B82-964C-9A7A-F061F7E0A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65A2F95-E626-A448-9697-70D71784BAD7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B07FC2B-1FB7-E340-B612-D32F7B86E700}"/>
              </a:ext>
            </a:extLst>
          </p:cNvPr>
          <p:cNvGrpSpPr/>
          <p:nvPr/>
        </p:nvGrpSpPr>
        <p:grpSpPr>
          <a:xfrm>
            <a:off x="-1497593" y="2320925"/>
            <a:ext cx="523220" cy="671244"/>
            <a:chOff x="3808167" y="2320925"/>
            <a:chExt cx="523220" cy="671244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00025F3-A352-C743-9731-1245D7487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3098" y="2320925"/>
              <a:ext cx="0" cy="5616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B8C8946-B311-384F-869A-33D1063C26F8}"/>
                </a:ext>
              </a:extLst>
            </p:cNvPr>
            <p:cNvSpPr txBox="1"/>
            <p:nvPr/>
          </p:nvSpPr>
          <p:spPr>
            <a:xfrm rot="16200000">
              <a:off x="3887676" y="2548458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79CE438-7CD6-704A-BA64-AC7962889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3529" y="2410639"/>
              <a:ext cx="199136" cy="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44D3D2D-3FF9-5249-864E-3BB1684C647B}"/>
              </a:ext>
            </a:extLst>
          </p:cNvPr>
          <p:cNvGrpSpPr/>
          <p:nvPr/>
        </p:nvGrpSpPr>
        <p:grpSpPr>
          <a:xfrm rot="16200000">
            <a:off x="16985012" y="5438483"/>
            <a:ext cx="523220" cy="899197"/>
            <a:chOff x="5849245" y="3717438"/>
            <a:chExt cx="523220" cy="899197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4056D8-7F5E-BE4F-95A3-12131611A2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9AD1630-00DF-4F49-A816-66387B65E4E1}"/>
                </a:ext>
              </a:extLst>
            </p:cNvPr>
            <p:cNvSpPr txBox="1"/>
            <p:nvPr/>
          </p:nvSpPr>
          <p:spPr>
            <a:xfrm rot="5400000">
              <a:off x="5928754" y="3637929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2103F67-BCB9-2F45-AB38-E0A7DE6CC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8A1F3F3-CDE1-6948-A82E-B9123EECC3B9}"/>
              </a:ext>
            </a:extLst>
          </p:cNvPr>
          <p:cNvGrpSpPr/>
          <p:nvPr/>
        </p:nvGrpSpPr>
        <p:grpSpPr>
          <a:xfrm rot="5400000">
            <a:off x="17675967" y="5479651"/>
            <a:ext cx="523220" cy="899003"/>
            <a:chOff x="5851095" y="3717632"/>
            <a:chExt cx="523220" cy="899003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F099852-1603-0548-BA77-0CC957ADC4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4C43DFF-6647-7445-BF29-18B90A617F9A}"/>
                </a:ext>
              </a:extLst>
            </p:cNvPr>
            <p:cNvSpPr txBox="1"/>
            <p:nvPr/>
          </p:nvSpPr>
          <p:spPr>
            <a:xfrm rot="5400000">
              <a:off x="5930604" y="3638123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C0984D2-400D-3B48-8709-FFA5F6FB99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C186D5C-C355-4E40-A549-B3534DD9E146}"/>
              </a:ext>
            </a:extLst>
          </p:cNvPr>
          <p:cNvGrpSpPr/>
          <p:nvPr/>
        </p:nvGrpSpPr>
        <p:grpSpPr>
          <a:xfrm rot="10800000">
            <a:off x="18125469" y="4408227"/>
            <a:ext cx="523220" cy="1264528"/>
            <a:chOff x="5846497" y="3352107"/>
            <a:chExt cx="523220" cy="1264528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7D29E23-023F-B34F-BC1B-113FAB8019F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467024"/>
              <a:ext cx="0" cy="114961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5430AE1-8018-1A40-817C-11EE17C65E91}"/>
                </a:ext>
              </a:extLst>
            </p:cNvPr>
            <p:cNvSpPr txBox="1"/>
            <p:nvPr/>
          </p:nvSpPr>
          <p:spPr>
            <a:xfrm rot="5400000">
              <a:off x="5926006" y="3272598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3D687C6-331F-C141-BC63-089B1C74D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8C26875-C10C-BC43-8941-ADD954E16080}"/>
              </a:ext>
            </a:extLst>
          </p:cNvPr>
          <p:cNvGrpSpPr/>
          <p:nvPr/>
        </p:nvGrpSpPr>
        <p:grpSpPr>
          <a:xfrm>
            <a:off x="-3441344" y="3737747"/>
            <a:ext cx="1366687" cy="1401986"/>
            <a:chOff x="4271146" y="3737747"/>
            <a:chExt cx="1366687" cy="1401986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733BFC54-DF75-7F43-90E7-08FC7CCE9BFD}"/>
                </a:ext>
              </a:extLst>
            </p:cNvPr>
            <p:cNvGrpSpPr/>
            <p:nvPr/>
          </p:nvGrpSpPr>
          <p:grpSpPr>
            <a:xfrm>
              <a:off x="4365486" y="3737747"/>
              <a:ext cx="1272347" cy="1401986"/>
              <a:chOff x="1872474" y="2267751"/>
              <a:chExt cx="1272347" cy="1401986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76CF3124-84D8-4B4C-8B8F-AFA10752D0E3}"/>
                  </a:ext>
                </a:extLst>
              </p:cNvPr>
              <p:cNvGrpSpPr/>
              <p:nvPr/>
            </p:nvGrpSpPr>
            <p:grpSpPr>
              <a:xfrm>
                <a:off x="1872474" y="2367928"/>
                <a:ext cx="1272347" cy="1301809"/>
                <a:chOff x="3664711" y="5374097"/>
                <a:chExt cx="1272347" cy="1301809"/>
              </a:xfrm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3D71CF86-5CD1-A545-9802-9D492136C7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79043" y="5374097"/>
                  <a:ext cx="758015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A784F30B-005D-074F-89E2-825FE12EA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564532" y="6575728"/>
                  <a:ext cx="20035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767ACE5-9D92-7541-B29C-313375005EB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950756" y="2367930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6FAA161-67C7-BF48-AB84-76731139C8DE}"/>
                </a:ext>
              </a:extLst>
            </p:cNvPr>
            <p:cNvCxnSpPr>
              <a:cxnSpLocks/>
            </p:cNvCxnSpPr>
            <p:nvPr/>
          </p:nvCxnSpPr>
          <p:spPr>
            <a:xfrm>
              <a:off x="4271146" y="5035027"/>
              <a:ext cx="63583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1992348-5120-5A42-9A81-E8FB5A26B0CD}"/>
                </a:ext>
              </a:extLst>
            </p:cNvPr>
            <p:cNvCxnSpPr>
              <a:cxnSpLocks/>
            </p:cNvCxnSpPr>
            <p:nvPr/>
          </p:nvCxnSpPr>
          <p:spPr>
            <a:xfrm>
              <a:off x="4893469" y="3833397"/>
              <a:ext cx="0" cy="120938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446F4EB-5CFA-9849-9753-AC87FAB1A7CF}"/>
              </a:ext>
            </a:extLst>
          </p:cNvPr>
          <p:cNvGrpSpPr/>
          <p:nvPr/>
        </p:nvGrpSpPr>
        <p:grpSpPr>
          <a:xfrm rot="5400000">
            <a:off x="22713241" y="2276711"/>
            <a:ext cx="980534" cy="1518351"/>
            <a:chOff x="5209350" y="1143661"/>
            <a:chExt cx="980534" cy="1518351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F755438E-656F-0941-B9AC-CF0CCF8DAD3F}"/>
                </a:ext>
              </a:extLst>
            </p:cNvPr>
            <p:cNvGrpSpPr/>
            <p:nvPr/>
          </p:nvGrpSpPr>
          <p:grpSpPr>
            <a:xfrm>
              <a:off x="5209350" y="1143661"/>
              <a:ext cx="980534" cy="1429191"/>
              <a:chOff x="3462895" y="2264691"/>
              <a:chExt cx="980534" cy="1429191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FE1AF54-EFF6-2949-A423-DA08796D5783}"/>
                  </a:ext>
                </a:extLst>
              </p:cNvPr>
              <p:cNvGrpSpPr/>
              <p:nvPr/>
            </p:nvGrpSpPr>
            <p:grpSpPr>
              <a:xfrm>
                <a:off x="3462895" y="2264691"/>
                <a:ext cx="881153" cy="203414"/>
                <a:chOff x="5255132" y="5270860"/>
                <a:chExt cx="881153" cy="203414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F7EA5202-BAF6-024C-9AA4-1F6898658A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95709" y="4933520"/>
                  <a:ext cx="0" cy="88115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9EC5AB82-E458-5B45-A400-01D91EA5C1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37480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C1C9289-71E9-B848-AF42-3C10BE08FC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722AB17-BCC7-F14A-B127-CA47DC90FFEE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9A09A44-3545-B847-A0AE-053B5EF25AC3}"/>
              </a:ext>
            </a:extLst>
          </p:cNvPr>
          <p:cNvGrpSpPr/>
          <p:nvPr/>
        </p:nvGrpSpPr>
        <p:grpSpPr>
          <a:xfrm>
            <a:off x="17598961" y="2079106"/>
            <a:ext cx="737906" cy="200361"/>
            <a:chOff x="1823252" y="2267748"/>
            <a:chExt cx="737906" cy="200361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B179AE9F-8DD5-554C-9256-E6DCD3F3CE47}"/>
                </a:ext>
              </a:extLst>
            </p:cNvPr>
            <p:cNvGrpSpPr/>
            <p:nvPr/>
          </p:nvGrpSpPr>
          <p:grpSpPr>
            <a:xfrm>
              <a:off x="1823252" y="2267748"/>
              <a:ext cx="737906" cy="200357"/>
              <a:chOff x="3615489" y="5273917"/>
              <a:chExt cx="737906" cy="200357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F666CDF0-D369-7648-BA89-9E2F1CA53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737906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19136E6-78BB-0044-8C6D-7BE4396CC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00EC2482-26C5-1849-ADC4-540824C5C5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86567" y="2367931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Picture 2" descr="User - Free user icons">
            <a:extLst>
              <a:ext uri="{FF2B5EF4-FFF2-40B4-BE49-F238E27FC236}">
                <a16:creationId xmlns:a16="http://schemas.microsoft.com/office/drawing/2014/main" id="{31B01B37-532E-4A46-873F-60D6D89A4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28556" y="1447691"/>
            <a:ext cx="2360551" cy="236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99B97D2-CFEA-B74D-A056-86332177005B}"/>
              </a:ext>
            </a:extLst>
          </p:cNvPr>
          <p:cNvSpPr txBox="1">
            <a:spLocks/>
          </p:cNvSpPr>
          <p:nvPr/>
        </p:nvSpPr>
        <p:spPr>
          <a:xfrm>
            <a:off x="-6365527" y="4779335"/>
            <a:ext cx="4196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CROSSFIRE    EMPLOYEE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CACAA43-4589-1441-A4DE-D6DACBD126CD}"/>
              </a:ext>
            </a:extLst>
          </p:cNvPr>
          <p:cNvCxnSpPr/>
          <p:nvPr/>
        </p:nvCxnSpPr>
        <p:spPr>
          <a:xfrm>
            <a:off x="-11869742" y="4607613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8B820F5F-E7D8-C545-BF9F-F9D99BCCA5B2}"/>
              </a:ext>
            </a:extLst>
          </p:cNvPr>
          <p:cNvSpPr txBox="1">
            <a:spLocks/>
          </p:cNvSpPr>
          <p:nvPr/>
        </p:nvSpPr>
        <p:spPr>
          <a:xfrm>
            <a:off x="-19046000" y="4033589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ALEX ARMANI</a:t>
            </a:r>
          </a:p>
        </p:txBody>
      </p:sp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1AC65DBF-18DF-C84B-B90D-70A5AA58A959}"/>
              </a:ext>
            </a:extLst>
          </p:cNvPr>
          <p:cNvSpPr txBox="1">
            <a:spLocks/>
          </p:cNvSpPr>
          <p:nvPr/>
        </p:nvSpPr>
        <p:spPr>
          <a:xfrm>
            <a:off x="33412843" y="1405486"/>
            <a:ext cx="180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ROLE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B7D95D9-DBAD-D647-8AFD-44E301D8E624}"/>
              </a:ext>
            </a:extLst>
          </p:cNvPr>
          <p:cNvCxnSpPr/>
          <p:nvPr/>
        </p:nvCxnSpPr>
        <p:spPr>
          <a:xfrm>
            <a:off x="26514632" y="1951936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2" descr="Quality - Free industry icons">
            <a:extLst>
              <a:ext uri="{FF2B5EF4-FFF2-40B4-BE49-F238E27FC236}">
                <a16:creationId xmlns:a16="http://schemas.microsoft.com/office/drawing/2014/main" id="{5545397C-04DB-3744-944B-FEEC89DA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9367" y="2220250"/>
            <a:ext cx="2431247" cy="243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59BEEE34-BE6C-5C4F-980F-576B262A6784}"/>
              </a:ext>
            </a:extLst>
          </p:cNvPr>
          <p:cNvSpPr txBox="1">
            <a:spLocks/>
          </p:cNvSpPr>
          <p:nvPr/>
        </p:nvSpPr>
        <p:spPr>
          <a:xfrm>
            <a:off x="14036833" y="4794863"/>
            <a:ext cx="2433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QUALITY Rep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DED8CB7-27E0-AC4C-B7FF-CEB48D3CFF5B}"/>
              </a:ext>
            </a:extLst>
          </p:cNvPr>
          <p:cNvSpPr txBox="1"/>
          <p:nvPr/>
        </p:nvSpPr>
        <p:spPr>
          <a:xfrm>
            <a:off x="4525702" y="579087"/>
            <a:ext cx="314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OUR GOAL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BB935618-527F-6C4A-AC69-41239BF8B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9181" y="6244894"/>
            <a:ext cx="5444076" cy="5331912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14C761AF-C082-2943-B9E3-222174A9A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37817" y="-715393"/>
            <a:ext cx="6758730" cy="552717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79051ED2-2493-6540-B3F4-2DA96634FEA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" r="57517"/>
          <a:stretch/>
        </p:blipFill>
        <p:spPr>
          <a:xfrm>
            <a:off x="-657654" y="-7759713"/>
            <a:ext cx="6068956" cy="5197283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36F075F8-6768-554F-A139-C2D5367271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24536" y="-9752206"/>
            <a:ext cx="7077753" cy="3837612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0C37DC4-88F7-BE46-BDB9-03773C6859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24485" y="10544300"/>
            <a:ext cx="5373968" cy="3352079"/>
          </a:xfrm>
          <a:prstGeom prst="rect">
            <a:avLst/>
          </a:prstGeom>
        </p:spPr>
      </p:pic>
      <p:pic>
        <p:nvPicPr>
          <p:cNvPr id="131" name="Picture 2" descr="Pdf file download icon Stock Vector | Adobe Stock">
            <a:extLst>
              <a:ext uri="{FF2B5EF4-FFF2-40B4-BE49-F238E27FC236}">
                <a16:creationId xmlns:a16="http://schemas.microsoft.com/office/drawing/2014/main" id="{41262227-B265-D044-97F3-58BAB040F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750" y="-5954075"/>
            <a:ext cx="1890020" cy="18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4" descr="Attachment Document Icon PNG Images, Vectors Free Download - Pngtree">
            <a:extLst>
              <a:ext uri="{FF2B5EF4-FFF2-40B4-BE49-F238E27FC236}">
                <a16:creationId xmlns:a16="http://schemas.microsoft.com/office/drawing/2014/main" id="{BE7F792E-2AF5-B34E-8EAF-FC0BFA8B9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27185" y="11637121"/>
            <a:ext cx="1601304" cy="16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0145E78E-30B9-9E4B-AAE2-50D06CF940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9441354" y="6190763"/>
            <a:ext cx="3075827" cy="2811363"/>
          </a:xfrm>
          <a:prstGeom prst="rect">
            <a:avLst/>
          </a:prstGeom>
        </p:spPr>
      </p:pic>
      <p:pic>
        <p:nvPicPr>
          <p:cNvPr id="130" name="Picture 4" descr="How to Organize Your Gmail Inbox in 15 Minutes: [17 Tips + Examples]">
            <a:extLst>
              <a:ext uri="{FF2B5EF4-FFF2-40B4-BE49-F238E27FC236}">
                <a16:creationId xmlns:a16="http://schemas.microsoft.com/office/drawing/2014/main" id="{95B220A3-E665-2E4B-B392-A8F44005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12942" y="-5122365"/>
            <a:ext cx="6319487" cy="307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Gmail: Sending Email">
            <a:extLst>
              <a:ext uri="{FF2B5EF4-FFF2-40B4-BE49-F238E27FC236}">
                <a16:creationId xmlns:a16="http://schemas.microsoft.com/office/drawing/2014/main" id="{1D09413A-D40F-0144-8EE9-3EA91126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3166" y="11213850"/>
            <a:ext cx="4098592" cy="31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TextBox 140">
            <a:hlinkClick r:id="rId17"/>
            <a:extLst>
              <a:ext uri="{FF2B5EF4-FFF2-40B4-BE49-F238E27FC236}">
                <a16:creationId xmlns:a16="http://schemas.microsoft.com/office/drawing/2014/main" id="{D2ED3531-D8EF-F14A-9683-297A25706CF9}"/>
              </a:ext>
            </a:extLst>
          </p:cNvPr>
          <p:cNvSpPr txBox="1"/>
          <p:nvPr/>
        </p:nvSpPr>
        <p:spPr>
          <a:xfrm>
            <a:off x="14946532" y="3136613"/>
            <a:ext cx="8731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3200" u="sng" dirty="0">
                <a:solidFill>
                  <a:srgbClr val="00B0F0"/>
                </a:solidFill>
                <a:effectLst/>
                <a:hlinkClick r:id="rId17"/>
              </a:rPr>
              <a:t>Here’s how it looks!</a:t>
            </a:r>
            <a:endParaRPr lang="en-US" sz="3200" u="sng" dirty="0">
              <a:solidFill>
                <a:srgbClr val="00B0F0"/>
              </a:solidFill>
              <a:effectLst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14AC7A5-5398-7E49-9471-13E7BDEE9936}"/>
              </a:ext>
            </a:extLst>
          </p:cNvPr>
          <p:cNvSpPr txBox="1"/>
          <p:nvPr/>
        </p:nvSpPr>
        <p:spPr>
          <a:xfrm>
            <a:off x="-8822932" y="1969622"/>
            <a:ext cx="5355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</a:rPr>
              <a:t>Less    time     consumption 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and    More     efficiency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995A06F-0A5B-AD45-9FCF-19366B7A51F0}"/>
              </a:ext>
            </a:extLst>
          </p:cNvPr>
          <p:cNvSpPr txBox="1"/>
          <p:nvPr/>
        </p:nvSpPr>
        <p:spPr>
          <a:xfrm>
            <a:off x="14509368" y="2021292"/>
            <a:ext cx="40430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  <a:effectLst/>
              </a:rPr>
              <a:t>All    in    One    record    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generating    and 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keeping    platform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7CFBA6F-AEEC-9A45-B2F9-0C728AF66EED}"/>
              </a:ext>
            </a:extLst>
          </p:cNvPr>
          <p:cNvSpPr txBox="1"/>
          <p:nvPr/>
        </p:nvSpPr>
        <p:spPr>
          <a:xfrm>
            <a:off x="-5656601" y="4747887"/>
            <a:ext cx="3443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effectLst/>
              </a:rPr>
              <a:t>Simplicity 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</a:rPr>
              <a:t>and 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</a:rPr>
              <a:t>Accessibility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C81E7E2-E021-5441-BAD0-7471243617A8}"/>
              </a:ext>
            </a:extLst>
          </p:cNvPr>
          <p:cNvSpPr txBox="1"/>
          <p:nvPr/>
        </p:nvSpPr>
        <p:spPr>
          <a:xfrm>
            <a:off x="15637051" y="4744213"/>
            <a:ext cx="4875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effectLst/>
              </a:rPr>
              <a:t>Reducing    reliance </a:t>
            </a:r>
          </a:p>
          <a:p>
            <a:r>
              <a:rPr lang="en-US" dirty="0">
                <a:solidFill>
                  <a:schemeClr val="tx1"/>
                </a:solidFill>
                <a:effectLst/>
              </a:rPr>
              <a:t>on    Excel</a:t>
            </a:r>
          </a:p>
        </p:txBody>
      </p:sp>
    </p:spTree>
    <p:extLst>
      <p:ext uri="{BB962C8B-B14F-4D97-AF65-F5344CB8AC3E}">
        <p14:creationId xmlns:p14="http://schemas.microsoft.com/office/powerpoint/2010/main" val="360065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4F4CBC-1764-E449-9666-4A8080A6AD83}"/>
              </a:ext>
            </a:extLst>
          </p:cNvPr>
          <p:cNvSpPr txBox="1"/>
          <p:nvPr/>
        </p:nvSpPr>
        <p:spPr>
          <a:xfrm>
            <a:off x="1219304" y="13527903"/>
            <a:ext cx="5086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Introduction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4EE083-3B6E-C346-B539-171FAD471419}"/>
              </a:ext>
            </a:extLst>
          </p:cNvPr>
          <p:cNvSpPr txBox="1"/>
          <p:nvPr/>
        </p:nvSpPr>
        <p:spPr>
          <a:xfrm>
            <a:off x="1219304" y="11213850"/>
            <a:ext cx="7468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Project: </a:t>
            </a:r>
            <a:r>
              <a:rPr lang="en-US" dirty="0">
                <a:solidFill>
                  <a:schemeClr val="bg1"/>
                </a:solidFill>
                <a:latin typeface="Centauri" panose="02000500000000000000" pitchFamily="2" charset="0"/>
              </a:rPr>
              <a:t>OSS-NCR</a:t>
            </a:r>
          </a:p>
          <a:p>
            <a:pPr marL="574675" indent="-574675">
              <a:buSzPct val="85000"/>
              <a:buBlip>
                <a:blip r:embed="rId4"/>
              </a:buBlip>
            </a:pPr>
            <a:endParaRPr lang="en-US" dirty="0">
              <a:solidFill>
                <a:schemeClr val="bg1"/>
              </a:solidFill>
              <a:latin typeface="Centauri" panose="02000500000000000000" pitchFamily="2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Presentation Content: Data Model Revision and Insight of NCR process.</a:t>
            </a:r>
          </a:p>
        </p:txBody>
      </p: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468E0DA9-54D3-4F4E-8A31-ACC3E64B3F76}"/>
              </a:ext>
            </a:extLst>
          </p:cNvPr>
          <p:cNvGraphicFramePr>
            <a:graphicFrameLocks noGrp="1"/>
          </p:cNvGraphicFramePr>
          <p:nvPr/>
        </p:nvGraphicFramePr>
        <p:xfrm>
          <a:off x="574303" y="8691192"/>
          <a:ext cx="98170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702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0846">
                <a:tc>
                  <a:txBody>
                    <a:bodyPr/>
                    <a:lstStyle/>
                    <a:p>
                      <a:r>
                        <a:rPr lang="en-US" sz="1050" dirty="0"/>
                        <a:t>SUPPLIER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supplierID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supplierName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ncrLogNum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C4939331-F4EB-954D-8EA2-FAD6A1A2118A}"/>
              </a:ext>
            </a:extLst>
          </p:cNvPr>
          <p:cNvGraphicFramePr>
            <a:graphicFrameLocks noGrp="1"/>
          </p:cNvGraphicFramePr>
          <p:nvPr/>
        </p:nvGraphicFramePr>
        <p:xfrm>
          <a:off x="-7254470" y="3710479"/>
          <a:ext cx="1654570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57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82290">
                <a:tc>
                  <a:txBody>
                    <a:bodyPr/>
                    <a:lstStyle/>
                    <a:p>
                      <a:r>
                        <a:rPr lang="en-US" sz="1050" dirty="0"/>
                        <a:t>PRODUCT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prodDescription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supplierID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146865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3B63343-681F-4D4D-8F89-5A80993E9281}"/>
              </a:ext>
            </a:extLst>
          </p:cNvPr>
          <p:cNvGraphicFramePr>
            <a:graphicFrameLocks noGrp="1"/>
          </p:cNvGraphicFramePr>
          <p:nvPr/>
        </p:nvGraphicFramePr>
        <p:xfrm>
          <a:off x="5642778" y="7466510"/>
          <a:ext cx="1026893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89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NCR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ncrLogNumber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ncrActive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50392DF4-ABD5-5C46-A546-46FA1D42C59B}"/>
              </a:ext>
            </a:extLst>
          </p:cNvPr>
          <p:cNvGraphicFramePr>
            <a:graphicFrameLocks noGrp="1"/>
          </p:cNvGraphicFramePr>
          <p:nvPr/>
        </p:nvGraphicFramePr>
        <p:xfrm>
          <a:off x="2849062" y="7382614"/>
          <a:ext cx="1422084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084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NCRQUALITYREP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qRepID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ncrFormConfirm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ncrIdentityProcess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ncrDefectDescription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ncrQuantityDefective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49637"/>
                  </a:ext>
                </a:extLst>
              </a:tr>
            </a:tbl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44B20326-5F88-FA4F-A6F6-BBB348D7879B}"/>
              </a:ext>
            </a:extLst>
          </p:cNvPr>
          <p:cNvGrpSpPr/>
          <p:nvPr/>
        </p:nvGrpSpPr>
        <p:grpSpPr>
          <a:xfrm rot="10800000">
            <a:off x="5812193" y="8052315"/>
            <a:ext cx="523220" cy="1088945"/>
            <a:chOff x="5851092" y="3732623"/>
            <a:chExt cx="523220" cy="108894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AA000F4-E823-ED48-B226-152A277234F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828772"/>
              <a:ext cx="0" cy="99279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11301B-33A4-B344-A1BF-D3A4139ACA77}"/>
                </a:ext>
              </a:extLst>
            </p:cNvPr>
            <p:cNvSpPr txBox="1"/>
            <p:nvPr/>
          </p:nvSpPr>
          <p:spPr>
            <a:xfrm rot="5400000">
              <a:off x="5930601" y="3653114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A3EA500-EBAD-FD4F-B314-CF72E9A48B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720061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110C45-D5FD-3146-9660-8D56662BF49D}"/>
              </a:ext>
            </a:extLst>
          </p:cNvPr>
          <p:cNvGrpSpPr/>
          <p:nvPr/>
        </p:nvGrpSpPr>
        <p:grpSpPr>
          <a:xfrm rot="16200000">
            <a:off x="708262" y="7920617"/>
            <a:ext cx="704015" cy="523220"/>
            <a:chOff x="3615489" y="5132046"/>
            <a:chExt cx="704015" cy="52322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0E3736F-4F51-6E46-B66E-A8C576CD1CB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912681" y="5076905"/>
              <a:ext cx="0" cy="59438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5260F2-D5B8-D345-877D-DEC105E3AB9C}"/>
                </a:ext>
              </a:extLst>
            </p:cNvPr>
            <p:cNvSpPr txBox="1"/>
            <p:nvPr/>
          </p:nvSpPr>
          <p:spPr>
            <a:xfrm rot="10800000">
              <a:off x="3955302" y="5132046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E3F5C0D-7CC5-3E4B-9D40-F6408FAC31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06764" y="5374096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9625CC7-8BA9-4F4E-B22A-64DF5D9CFF76}"/>
              </a:ext>
            </a:extLst>
          </p:cNvPr>
          <p:cNvSpPr txBox="1"/>
          <p:nvPr/>
        </p:nvSpPr>
        <p:spPr>
          <a:xfrm>
            <a:off x="3501379" y="-4048181"/>
            <a:ext cx="5189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Data  model v. 2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C39CBAA-C2AB-924F-AABE-AD9B22A4C87D}"/>
              </a:ext>
            </a:extLst>
          </p:cNvPr>
          <p:cNvGrpSpPr/>
          <p:nvPr/>
        </p:nvGrpSpPr>
        <p:grpSpPr>
          <a:xfrm>
            <a:off x="1219304" y="-726280"/>
            <a:ext cx="312609" cy="1928763"/>
            <a:chOff x="1349933" y="0"/>
            <a:chExt cx="226142" cy="139527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1547195-BDD3-9C49-88B2-967BA6E57EC8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13E4F9F-2955-D44D-945F-00B3875F6258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DF668C1-1003-5C4E-9C9B-74A1DA360BBC}"/>
              </a:ext>
            </a:extLst>
          </p:cNvPr>
          <p:cNvCxnSpPr>
            <a:cxnSpLocks/>
          </p:cNvCxnSpPr>
          <p:nvPr/>
        </p:nvCxnSpPr>
        <p:spPr>
          <a:xfrm>
            <a:off x="966440" y="-1043225"/>
            <a:ext cx="0" cy="17550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42EAF8BC-073B-C84D-AFCA-F21A7EA73D4C}"/>
              </a:ext>
            </a:extLst>
          </p:cNvPr>
          <p:cNvCxnSpPr>
            <a:cxnSpLocks/>
          </p:cNvCxnSpPr>
          <p:nvPr/>
        </p:nvCxnSpPr>
        <p:spPr>
          <a:xfrm rot="5400000">
            <a:off x="-596946" y="-221092"/>
            <a:ext cx="2308435" cy="156556"/>
          </a:xfrm>
          <a:prstGeom prst="bentConnector3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3DEA7E6-5A4F-E84F-9D71-A78745EC511A}"/>
              </a:ext>
            </a:extLst>
          </p:cNvPr>
          <p:cNvGrpSpPr/>
          <p:nvPr/>
        </p:nvGrpSpPr>
        <p:grpSpPr>
          <a:xfrm rot="5400000">
            <a:off x="12377822" y="5021508"/>
            <a:ext cx="312609" cy="1928763"/>
            <a:chOff x="1349933" y="0"/>
            <a:chExt cx="226142" cy="139527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28ED249-A4C0-724F-9655-1D614D792771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2EFB6E9-C075-5A4F-B4A9-C404FBE72350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99CD7FBB-3843-F049-BDAF-3B1336B9B7E4}"/>
              </a:ext>
            </a:extLst>
          </p:cNvPr>
          <p:cNvCxnSpPr/>
          <p:nvPr/>
        </p:nvCxnSpPr>
        <p:spPr>
          <a:xfrm rot="10800000">
            <a:off x="11908907" y="6298498"/>
            <a:ext cx="2727366" cy="353609"/>
          </a:xfrm>
          <a:prstGeom prst="bentConnector3">
            <a:avLst>
              <a:gd name="adj1" fmla="val 630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">
            <a:extLst>
              <a:ext uri="{FF2B5EF4-FFF2-40B4-BE49-F238E27FC236}">
                <a16:creationId xmlns:a16="http://schemas.microsoft.com/office/drawing/2014/main" id="{A76E1947-A636-0546-A464-7B22873C3ABD}"/>
              </a:ext>
            </a:extLst>
          </p:cNvPr>
          <p:cNvGraphicFramePr>
            <a:graphicFrameLocks noGrp="1"/>
          </p:cNvGraphicFramePr>
          <p:nvPr/>
        </p:nvGraphicFramePr>
        <p:xfrm>
          <a:off x="-5200570" y="2884526"/>
          <a:ext cx="1527381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381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PRODUCT_ORDER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orderProductQuantity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aphicFrame>
        <p:nvGraphicFramePr>
          <p:cNvPr id="84" name="Table 7">
            <a:extLst>
              <a:ext uri="{FF2B5EF4-FFF2-40B4-BE49-F238E27FC236}">
                <a16:creationId xmlns:a16="http://schemas.microsoft.com/office/drawing/2014/main" id="{4AE56908-7086-4B40-8A3F-38846AD886DD}"/>
              </a:ext>
            </a:extLst>
          </p:cNvPr>
          <p:cNvGraphicFramePr>
            <a:graphicFrameLocks noGrp="1"/>
          </p:cNvGraphicFramePr>
          <p:nvPr/>
        </p:nvGraphicFramePr>
        <p:xfrm>
          <a:off x="-3256811" y="1569403"/>
          <a:ext cx="1490183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18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SALE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salesOrderReceiptNum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7A6B088-45FE-5C41-9B6A-D4E6AA8DD6B0}"/>
              </a:ext>
            </a:extLst>
          </p:cNvPr>
          <p:cNvGrpSpPr/>
          <p:nvPr/>
        </p:nvGrpSpPr>
        <p:grpSpPr>
          <a:xfrm>
            <a:off x="-2497380" y="3228640"/>
            <a:ext cx="1321569" cy="200360"/>
            <a:chOff x="1823252" y="2267748"/>
            <a:chExt cx="1321569" cy="200360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89E7750-6FC9-5E49-91A6-693B18FB1092}"/>
                </a:ext>
              </a:extLst>
            </p:cNvPr>
            <p:cNvGrpSpPr/>
            <p:nvPr/>
          </p:nvGrpSpPr>
          <p:grpSpPr>
            <a:xfrm>
              <a:off x="1823252" y="2267748"/>
              <a:ext cx="1321569" cy="200357"/>
              <a:chOff x="3615489" y="5273917"/>
              <a:chExt cx="1321569" cy="200357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E128B9C-7BBE-ED41-866C-EE09AF5F0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1321569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8694556-F11E-F74C-B440-0A6232E00FC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DB28A63-3853-D34A-A291-FEAA093590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50756" y="2367930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3" name="Table 7">
            <a:extLst>
              <a:ext uri="{FF2B5EF4-FFF2-40B4-BE49-F238E27FC236}">
                <a16:creationId xmlns:a16="http://schemas.microsoft.com/office/drawing/2014/main" id="{C70C843F-43D1-4A45-AC98-295A0552EF36}"/>
              </a:ext>
            </a:extLst>
          </p:cNvPr>
          <p:cNvGraphicFramePr>
            <a:graphicFrameLocks noGrp="1"/>
          </p:cNvGraphicFramePr>
          <p:nvPr/>
        </p:nvGraphicFramePr>
        <p:xfrm>
          <a:off x="5401527" y="9384835"/>
          <a:ext cx="1442378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EMPLOYEEINCHARGE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</a:tbl>
          </a:graphicData>
        </a:graphic>
      </p:graphicFrame>
      <p:graphicFrame>
        <p:nvGraphicFramePr>
          <p:cNvPr id="95" name="Table 7">
            <a:extLst>
              <a:ext uri="{FF2B5EF4-FFF2-40B4-BE49-F238E27FC236}">
                <a16:creationId xmlns:a16="http://schemas.microsoft.com/office/drawing/2014/main" id="{E52ABB5C-62A7-7746-A65F-884B15ACF040}"/>
              </a:ext>
            </a:extLst>
          </p:cNvPr>
          <p:cNvGraphicFramePr>
            <a:graphicFrameLocks noGrp="1"/>
          </p:cNvGraphicFramePr>
          <p:nvPr/>
        </p:nvGraphicFramePr>
        <p:xfrm>
          <a:off x="-4153471" y="1046831"/>
          <a:ext cx="7666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60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644732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75126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22567"/>
                  </a:ext>
                </a:extLst>
              </a:tr>
            </a:tbl>
          </a:graphicData>
        </a:graphic>
      </p:graphicFrame>
      <p:graphicFrame>
        <p:nvGraphicFramePr>
          <p:cNvPr id="96" name="Table 7">
            <a:extLst>
              <a:ext uri="{FF2B5EF4-FFF2-40B4-BE49-F238E27FC236}">
                <a16:creationId xmlns:a16="http://schemas.microsoft.com/office/drawing/2014/main" id="{FD643C9C-A787-B94F-AB38-B5F5C2423490}"/>
              </a:ext>
            </a:extLst>
          </p:cNvPr>
          <p:cNvGraphicFramePr>
            <a:graphicFrameLocks noGrp="1"/>
          </p:cNvGraphicFramePr>
          <p:nvPr/>
        </p:nvGraphicFramePr>
        <p:xfrm>
          <a:off x="-5826703" y="1418259"/>
          <a:ext cx="1009329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329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REVISIONLOG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revLogID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97" name="Table 7">
            <a:extLst>
              <a:ext uri="{FF2B5EF4-FFF2-40B4-BE49-F238E27FC236}">
                <a16:creationId xmlns:a16="http://schemas.microsoft.com/office/drawing/2014/main" id="{A9F7B0B8-D3A7-AC4D-9F84-43597EFB0BEA}"/>
              </a:ext>
            </a:extLst>
          </p:cNvPr>
          <p:cNvGraphicFramePr>
            <a:graphicFrameLocks noGrp="1"/>
          </p:cNvGraphicFramePr>
          <p:nvPr/>
        </p:nvGraphicFramePr>
        <p:xfrm>
          <a:off x="21237679" y="5433721"/>
          <a:ext cx="144237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EMPLOYEE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98" name="Table 7">
            <a:extLst>
              <a:ext uri="{FF2B5EF4-FFF2-40B4-BE49-F238E27FC236}">
                <a16:creationId xmlns:a16="http://schemas.microsoft.com/office/drawing/2014/main" id="{0CB0EA6C-EC29-EF44-B75E-DB5BCBB84EE8}"/>
              </a:ext>
            </a:extLst>
          </p:cNvPr>
          <p:cNvGraphicFramePr>
            <a:graphicFrameLocks noGrp="1"/>
          </p:cNvGraphicFramePr>
          <p:nvPr/>
        </p:nvGraphicFramePr>
        <p:xfrm>
          <a:off x="19040392" y="5559451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99" name="Table 7">
            <a:extLst>
              <a:ext uri="{FF2B5EF4-FFF2-40B4-BE49-F238E27FC236}">
                <a16:creationId xmlns:a16="http://schemas.microsoft.com/office/drawing/2014/main" id="{793746A0-98EE-3F4B-86A0-03822BEF3604}"/>
              </a:ext>
            </a:extLst>
          </p:cNvPr>
          <p:cNvGraphicFramePr>
            <a:graphicFrameLocks noGrp="1"/>
          </p:cNvGraphicFramePr>
          <p:nvPr/>
        </p:nvGraphicFramePr>
        <p:xfrm>
          <a:off x="19802675" y="3660059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roleType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100" name="Table 7">
            <a:extLst>
              <a:ext uri="{FF2B5EF4-FFF2-40B4-BE49-F238E27FC236}">
                <a16:creationId xmlns:a16="http://schemas.microsoft.com/office/drawing/2014/main" id="{E3D13527-BA23-5A4B-9D12-3A28579CAB49}"/>
              </a:ext>
            </a:extLst>
          </p:cNvPr>
          <p:cNvGraphicFramePr>
            <a:graphicFrameLocks noGrp="1"/>
          </p:cNvGraphicFramePr>
          <p:nvPr/>
        </p:nvGraphicFramePr>
        <p:xfrm>
          <a:off x="21832747" y="1789091"/>
          <a:ext cx="166462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NCRENGINEERINSPECTOR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101" name="Table 7">
            <a:extLst>
              <a:ext uri="{FF2B5EF4-FFF2-40B4-BE49-F238E27FC236}">
                <a16:creationId xmlns:a16="http://schemas.microsoft.com/office/drawing/2014/main" id="{C03EBCB0-B94C-7948-BD60-0EC2DECB5AE2}"/>
              </a:ext>
            </a:extLst>
          </p:cNvPr>
          <p:cNvGraphicFramePr>
            <a:graphicFrameLocks noGrp="1"/>
          </p:cNvGraphicFramePr>
          <p:nvPr/>
        </p:nvGraphicFramePr>
        <p:xfrm>
          <a:off x="18929268" y="1550636"/>
          <a:ext cx="1664626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REVIEWENGINEER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reviewEngID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reviewCustUpdate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117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79264"/>
                  </a:ext>
                </a:extLst>
              </a:tr>
            </a:tbl>
          </a:graphicData>
        </a:graphic>
      </p:graphicFrame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3CF7182-7F24-2044-BC4E-F8811AE9BF73}"/>
              </a:ext>
            </a:extLst>
          </p:cNvPr>
          <p:cNvGrpSpPr/>
          <p:nvPr/>
        </p:nvGrpSpPr>
        <p:grpSpPr>
          <a:xfrm>
            <a:off x="-3712691" y="2919784"/>
            <a:ext cx="1967365" cy="790702"/>
            <a:chOff x="940537" y="2919784"/>
            <a:chExt cx="1967365" cy="79070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47836B7-B480-D54C-AA9B-9D036420F916}"/>
                </a:ext>
              </a:extLst>
            </p:cNvPr>
            <p:cNvGrpSpPr/>
            <p:nvPr/>
          </p:nvGrpSpPr>
          <p:grpSpPr>
            <a:xfrm rot="16200000">
              <a:off x="1528869" y="2331452"/>
              <a:ext cx="790702" cy="1967365"/>
              <a:chOff x="3615487" y="5273917"/>
              <a:chExt cx="790702" cy="1967365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7246176-AEDA-CA44-8FA9-EFC007EC030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3890472" y="5099102"/>
                <a:ext cx="10" cy="549979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D45049-5F7D-2645-97F3-50EC0EE0DE02}"/>
                  </a:ext>
                </a:extLst>
              </p:cNvPr>
              <p:cNvSpPr txBox="1"/>
              <p:nvPr/>
            </p:nvSpPr>
            <p:spPr>
              <a:xfrm rot="16200000">
                <a:off x="3962478" y="6797571"/>
                <a:ext cx="36420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&gt;</a:t>
                </a:r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FAAE2AA-6899-EA46-AF79-B80A351A2DB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1F12896-D6A6-EB44-A632-223B7F072F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5525" y="3160507"/>
              <a:ext cx="177088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6568C8B-4FB8-6843-BEAE-0E7792C6637F}"/>
              </a:ext>
            </a:extLst>
          </p:cNvPr>
          <p:cNvGrpSpPr/>
          <p:nvPr/>
        </p:nvGrpSpPr>
        <p:grpSpPr>
          <a:xfrm>
            <a:off x="-3564116" y="1499277"/>
            <a:ext cx="1363412" cy="523220"/>
            <a:chOff x="1544491" y="1499277"/>
            <a:chExt cx="1363412" cy="523220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83DD5E5-986C-F544-AD82-3F2CAC9F90BF}"/>
                </a:ext>
              </a:extLst>
            </p:cNvPr>
            <p:cNvSpPr txBox="1"/>
            <p:nvPr/>
          </p:nvSpPr>
          <p:spPr>
            <a:xfrm rot="10800000">
              <a:off x="2543701" y="1499277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46E9E9C-9B9C-714D-8BA9-7F23FD38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44491" y="1740001"/>
              <a:ext cx="125192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1EF4C46-F31D-1445-B44D-60918B323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25344" y="1743557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3ABE97B-BEC3-9A49-A61A-766950F61604}"/>
              </a:ext>
            </a:extLst>
          </p:cNvPr>
          <p:cNvGrpSpPr/>
          <p:nvPr/>
        </p:nvGrpSpPr>
        <p:grpSpPr>
          <a:xfrm>
            <a:off x="-4161411" y="1143661"/>
            <a:ext cx="2620177" cy="1518351"/>
            <a:chOff x="3569707" y="1143661"/>
            <a:chExt cx="2620177" cy="1518351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820A66F-0D39-164C-8409-D27446A8897A}"/>
                </a:ext>
              </a:extLst>
            </p:cNvPr>
            <p:cNvGrpSpPr/>
            <p:nvPr/>
          </p:nvGrpSpPr>
          <p:grpSpPr>
            <a:xfrm>
              <a:off x="3569707" y="1143661"/>
              <a:ext cx="2620177" cy="1429191"/>
              <a:chOff x="1823252" y="2264691"/>
              <a:chExt cx="2620177" cy="1429191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AA17F71-8060-FF4D-B7E9-D7D5BE89A700}"/>
                  </a:ext>
                </a:extLst>
              </p:cNvPr>
              <p:cNvGrpSpPr/>
              <p:nvPr/>
            </p:nvGrpSpPr>
            <p:grpSpPr>
              <a:xfrm>
                <a:off x="1823252" y="2264691"/>
                <a:ext cx="2520797" cy="203414"/>
                <a:chOff x="3615489" y="5270860"/>
                <a:chExt cx="2520797" cy="203414"/>
              </a:xfrm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1D82182-4647-1B47-966A-827F97EBE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5489" y="5374097"/>
                  <a:ext cx="252079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7D86C971-CB53-F144-AB20-F1886E31BC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02679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0FA84982-5B82-964C-9A7A-F061F7E0A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65A2F95-E626-A448-9697-70D71784BAD7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B07FC2B-1FB7-E340-B612-D32F7B86E700}"/>
              </a:ext>
            </a:extLst>
          </p:cNvPr>
          <p:cNvGrpSpPr/>
          <p:nvPr/>
        </p:nvGrpSpPr>
        <p:grpSpPr>
          <a:xfrm>
            <a:off x="-1497593" y="2320925"/>
            <a:ext cx="523220" cy="671244"/>
            <a:chOff x="3808167" y="2320925"/>
            <a:chExt cx="523220" cy="671244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00025F3-A352-C743-9731-1245D7487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3098" y="2320925"/>
              <a:ext cx="0" cy="5616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B8C8946-B311-384F-869A-33D1063C26F8}"/>
                </a:ext>
              </a:extLst>
            </p:cNvPr>
            <p:cNvSpPr txBox="1"/>
            <p:nvPr/>
          </p:nvSpPr>
          <p:spPr>
            <a:xfrm rot="16200000">
              <a:off x="3887676" y="2548458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79CE438-7CD6-704A-BA64-AC7962889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3529" y="2410639"/>
              <a:ext cx="199136" cy="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44D3D2D-3FF9-5249-864E-3BB1684C647B}"/>
              </a:ext>
            </a:extLst>
          </p:cNvPr>
          <p:cNvGrpSpPr/>
          <p:nvPr/>
        </p:nvGrpSpPr>
        <p:grpSpPr>
          <a:xfrm rot="16200000">
            <a:off x="16985012" y="5438483"/>
            <a:ext cx="523220" cy="899197"/>
            <a:chOff x="5849245" y="3717438"/>
            <a:chExt cx="523220" cy="899197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4056D8-7F5E-BE4F-95A3-12131611A2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9AD1630-00DF-4F49-A816-66387B65E4E1}"/>
                </a:ext>
              </a:extLst>
            </p:cNvPr>
            <p:cNvSpPr txBox="1"/>
            <p:nvPr/>
          </p:nvSpPr>
          <p:spPr>
            <a:xfrm rot="5400000">
              <a:off x="5928754" y="3637929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2103F67-BCB9-2F45-AB38-E0A7DE6CC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8A1F3F3-CDE1-6948-A82E-B9123EECC3B9}"/>
              </a:ext>
            </a:extLst>
          </p:cNvPr>
          <p:cNvGrpSpPr/>
          <p:nvPr/>
        </p:nvGrpSpPr>
        <p:grpSpPr>
          <a:xfrm rot="5400000">
            <a:off x="17675967" y="5479651"/>
            <a:ext cx="523220" cy="899003"/>
            <a:chOff x="5851095" y="3717632"/>
            <a:chExt cx="523220" cy="899003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F099852-1603-0548-BA77-0CC957ADC4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4C43DFF-6647-7445-BF29-18B90A617F9A}"/>
                </a:ext>
              </a:extLst>
            </p:cNvPr>
            <p:cNvSpPr txBox="1"/>
            <p:nvPr/>
          </p:nvSpPr>
          <p:spPr>
            <a:xfrm rot="5400000">
              <a:off x="5930604" y="3638123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C0984D2-400D-3B48-8709-FFA5F6FB99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C186D5C-C355-4E40-A549-B3534DD9E146}"/>
              </a:ext>
            </a:extLst>
          </p:cNvPr>
          <p:cNvGrpSpPr/>
          <p:nvPr/>
        </p:nvGrpSpPr>
        <p:grpSpPr>
          <a:xfrm rot="10800000">
            <a:off x="18125469" y="4408227"/>
            <a:ext cx="523220" cy="1264528"/>
            <a:chOff x="5846497" y="3352107"/>
            <a:chExt cx="523220" cy="1264528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7D29E23-023F-B34F-BC1B-113FAB8019F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467024"/>
              <a:ext cx="0" cy="114961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5430AE1-8018-1A40-817C-11EE17C65E91}"/>
                </a:ext>
              </a:extLst>
            </p:cNvPr>
            <p:cNvSpPr txBox="1"/>
            <p:nvPr/>
          </p:nvSpPr>
          <p:spPr>
            <a:xfrm rot="5400000">
              <a:off x="5926006" y="3272598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3D687C6-331F-C141-BC63-089B1C74D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8C26875-C10C-BC43-8941-ADD954E16080}"/>
              </a:ext>
            </a:extLst>
          </p:cNvPr>
          <p:cNvGrpSpPr/>
          <p:nvPr/>
        </p:nvGrpSpPr>
        <p:grpSpPr>
          <a:xfrm>
            <a:off x="-3441344" y="3737747"/>
            <a:ext cx="1366687" cy="1401986"/>
            <a:chOff x="4271146" y="3737747"/>
            <a:chExt cx="1366687" cy="1401986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733BFC54-DF75-7F43-90E7-08FC7CCE9BFD}"/>
                </a:ext>
              </a:extLst>
            </p:cNvPr>
            <p:cNvGrpSpPr/>
            <p:nvPr/>
          </p:nvGrpSpPr>
          <p:grpSpPr>
            <a:xfrm>
              <a:off x="4365486" y="3737747"/>
              <a:ext cx="1272347" cy="1401986"/>
              <a:chOff x="1872474" y="2267751"/>
              <a:chExt cx="1272347" cy="1401986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76CF3124-84D8-4B4C-8B8F-AFA10752D0E3}"/>
                  </a:ext>
                </a:extLst>
              </p:cNvPr>
              <p:cNvGrpSpPr/>
              <p:nvPr/>
            </p:nvGrpSpPr>
            <p:grpSpPr>
              <a:xfrm>
                <a:off x="1872474" y="2367928"/>
                <a:ext cx="1272347" cy="1301809"/>
                <a:chOff x="3664711" y="5374097"/>
                <a:chExt cx="1272347" cy="1301809"/>
              </a:xfrm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3D71CF86-5CD1-A545-9802-9D492136C7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79043" y="5374097"/>
                  <a:ext cx="758015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A784F30B-005D-074F-89E2-825FE12EA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564532" y="6575728"/>
                  <a:ext cx="20035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767ACE5-9D92-7541-B29C-313375005EB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950756" y="2367930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6FAA161-67C7-BF48-AB84-76731139C8DE}"/>
                </a:ext>
              </a:extLst>
            </p:cNvPr>
            <p:cNvCxnSpPr>
              <a:cxnSpLocks/>
            </p:cNvCxnSpPr>
            <p:nvPr/>
          </p:nvCxnSpPr>
          <p:spPr>
            <a:xfrm>
              <a:off x="4271146" y="5035027"/>
              <a:ext cx="63583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1992348-5120-5A42-9A81-E8FB5A26B0CD}"/>
                </a:ext>
              </a:extLst>
            </p:cNvPr>
            <p:cNvCxnSpPr>
              <a:cxnSpLocks/>
            </p:cNvCxnSpPr>
            <p:nvPr/>
          </p:nvCxnSpPr>
          <p:spPr>
            <a:xfrm>
              <a:off x="4893469" y="3833397"/>
              <a:ext cx="0" cy="120938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446F4EB-5CFA-9849-9753-AC87FAB1A7CF}"/>
              </a:ext>
            </a:extLst>
          </p:cNvPr>
          <p:cNvGrpSpPr/>
          <p:nvPr/>
        </p:nvGrpSpPr>
        <p:grpSpPr>
          <a:xfrm rot="5400000">
            <a:off x="22713241" y="2276711"/>
            <a:ext cx="980534" cy="1518351"/>
            <a:chOff x="5209350" y="1143661"/>
            <a:chExt cx="980534" cy="1518351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F755438E-656F-0941-B9AC-CF0CCF8DAD3F}"/>
                </a:ext>
              </a:extLst>
            </p:cNvPr>
            <p:cNvGrpSpPr/>
            <p:nvPr/>
          </p:nvGrpSpPr>
          <p:grpSpPr>
            <a:xfrm>
              <a:off x="5209350" y="1143661"/>
              <a:ext cx="980534" cy="1429191"/>
              <a:chOff x="3462895" y="2264691"/>
              <a:chExt cx="980534" cy="1429191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FE1AF54-EFF6-2949-A423-DA08796D5783}"/>
                  </a:ext>
                </a:extLst>
              </p:cNvPr>
              <p:cNvGrpSpPr/>
              <p:nvPr/>
            </p:nvGrpSpPr>
            <p:grpSpPr>
              <a:xfrm>
                <a:off x="3462895" y="2264691"/>
                <a:ext cx="881153" cy="203414"/>
                <a:chOff x="5255132" y="5270860"/>
                <a:chExt cx="881153" cy="203414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F7EA5202-BAF6-024C-9AA4-1F6898658A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95709" y="4933520"/>
                  <a:ext cx="0" cy="88115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9EC5AB82-E458-5B45-A400-01D91EA5C1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37480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C1C9289-71E9-B848-AF42-3C10BE08FC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722AB17-BCC7-F14A-B127-CA47DC90FFEE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9A09A44-3545-B847-A0AE-053B5EF25AC3}"/>
              </a:ext>
            </a:extLst>
          </p:cNvPr>
          <p:cNvGrpSpPr/>
          <p:nvPr/>
        </p:nvGrpSpPr>
        <p:grpSpPr>
          <a:xfrm>
            <a:off x="17598961" y="2079106"/>
            <a:ext cx="737906" cy="200361"/>
            <a:chOff x="1823252" y="2267748"/>
            <a:chExt cx="737906" cy="200361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B179AE9F-8DD5-554C-9256-E6DCD3F3CE47}"/>
                </a:ext>
              </a:extLst>
            </p:cNvPr>
            <p:cNvGrpSpPr/>
            <p:nvPr/>
          </p:nvGrpSpPr>
          <p:grpSpPr>
            <a:xfrm>
              <a:off x="1823252" y="2267748"/>
              <a:ext cx="737906" cy="200357"/>
              <a:chOff x="3615489" y="5273917"/>
              <a:chExt cx="737906" cy="200357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F666CDF0-D369-7648-BA89-9E2F1CA53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737906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19136E6-78BB-0044-8C6D-7BE4396CC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00EC2482-26C5-1849-ADC4-540824C5C5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86567" y="2367931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Picture 2" descr="User - Free user icons">
            <a:extLst>
              <a:ext uri="{FF2B5EF4-FFF2-40B4-BE49-F238E27FC236}">
                <a16:creationId xmlns:a16="http://schemas.microsoft.com/office/drawing/2014/main" id="{31B01B37-532E-4A46-873F-60D6D89A4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28556" y="1447691"/>
            <a:ext cx="2360551" cy="236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99B97D2-CFEA-B74D-A056-86332177005B}"/>
              </a:ext>
            </a:extLst>
          </p:cNvPr>
          <p:cNvSpPr txBox="1">
            <a:spLocks/>
          </p:cNvSpPr>
          <p:nvPr/>
        </p:nvSpPr>
        <p:spPr>
          <a:xfrm>
            <a:off x="-6365527" y="4779335"/>
            <a:ext cx="4196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CROSSFIRE    EMPLOYEE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CACAA43-4589-1441-A4DE-D6DACBD126CD}"/>
              </a:ext>
            </a:extLst>
          </p:cNvPr>
          <p:cNvCxnSpPr/>
          <p:nvPr/>
        </p:nvCxnSpPr>
        <p:spPr>
          <a:xfrm>
            <a:off x="-11869742" y="4607613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8B820F5F-E7D8-C545-BF9F-F9D99BCCA5B2}"/>
              </a:ext>
            </a:extLst>
          </p:cNvPr>
          <p:cNvSpPr txBox="1">
            <a:spLocks/>
          </p:cNvSpPr>
          <p:nvPr/>
        </p:nvSpPr>
        <p:spPr>
          <a:xfrm>
            <a:off x="-19046000" y="4033589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ALEX ARMANI</a:t>
            </a:r>
          </a:p>
        </p:txBody>
      </p:sp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1AC65DBF-18DF-C84B-B90D-70A5AA58A959}"/>
              </a:ext>
            </a:extLst>
          </p:cNvPr>
          <p:cNvSpPr txBox="1">
            <a:spLocks/>
          </p:cNvSpPr>
          <p:nvPr/>
        </p:nvSpPr>
        <p:spPr>
          <a:xfrm>
            <a:off x="33412843" y="1405486"/>
            <a:ext cx="180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ROLE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B7D95D9-DBAD-D647-8AFD-44E301D8E624}"/>
              </a:ext>
            </a:extLst>
          </p:cNvPr>
          <p:cNvCxnSpPr/>
          <p:nvPr/>
        </p:nvCxnSpPr>
        <p:spPr>
          <a:xfrm>
            <a:off x="26514632" y="1951936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2" descr="Quality - Free industry icons">
            <a:extLst>
              <a:ext uri="{FF2B5EF4-FFF2-40B4-BE49-F238E27FC236}">
                <a16:creationId xmlns:a16="http://schemas.microsoft.com/office/drawing/2014/main" id="{5545397C-04DB-3744-944B-FEEC89DA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9367" y="2220250"/>
            <a:ext cx="2431247" cy="243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59BEEE34-BE6C-5C4F-980F-576B262A6784}"/>
              </a:ext>
            </a:extLst>
          </p:cNvPr>
          <p:cNvSpPr txBox="1">
            <a:spLocks/>
          </p:cNvSpPr>
          <p:nvPr/>
        </p:nvSpPr>
        <p:spPr>
          <a:xfrm>
            <a:off x="14036833" y="4794863"/>
            <a:ext cx="2433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QUALITY Rep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DED8CB7-27E0-AC4C-B7FF-CEB48D3CFF5B}"/>
              </a:ext>
            </a:extLst>
          </p:cNvPr>
          <p:cNvSpPr txBox="1"/>
          <p:nvPr/>
        </p:nvSpPr>
        <p:spPr>
          <a:xfrm>
            <a:off x="4525702" y="579087"/>
            <a:ext cx="314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OUR GOAL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BB935618-527F-6C4A-AC69-41239BF8B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9181" y="6244894"/>
            <a:ext cx="5444076" cy="5331912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14C761AF-C082-2943-B9E3-222174A9A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37817" y="-715393"/>
            <a:ext cx="6758730" cy="552717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79051ED2-2493-6540-B3F4-2DA96634FEA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" r="57517"/>
          <a:stretch/>
        </p:blipFill>
        <p:spPr>
          <a:xfrm>
            <a:off x="-657654" y="-7759713"/>
            <a:ext cx="6068956" cy="5197283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36F075F8-6768-554F-A139-C2D5367271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24536" y="-9752206"/>
            <a:ext cx="7077753" cy="3837612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0C37DC4-88F7-BE46-BDB9-03773C6859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24485" y="10544300"/>
            <a:ext cx="5373968" cy="3352079"/>
          </a:xfrm>
          <a:prstGeom prst="rect">
            <a:avLst/>
          </a:prstGeom>
        </p:spPr>
      </p:pic>
      <p:pic>
        <p:nvPicPr>
          <p:cNvPr id="131" name="Picture 2" descr="Pdf file download icon Stock Vector | Adobe Stock">
            <a:extLst>
              <a:ext uri="{FF2B5EF4-FFF2-40B4-BE49-F238E27FC236}">
                <a16:creationId xmlns:a16="http://schemas.microsoft.com/office/drawing/2014/main" id="{41262227-B265-D044-97F3-58BAB040F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750" y="-5954075"/>
            <a:ext cx="1890020" cy="18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4" descr="Attachment Document Icon PNG Images, Vectors Free Download - Pngtree">
            <a:extLst>
              <a:ext uri="{FF2B5EF4-FFF2-40B4-BE49-F238E27FC236}">
                <a16:creationId xmlns:a16="http://schemas.microsoft.com/office/drawing/2014/main" id="{BE7F792E-2AF5-B34E-8EAF-FC0BFA8B9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27185" y="11637121"/>
            <a:ext cx="1601304" cy="16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0145E78E-30B9-9E4B-AAE2-50D06CF940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9441354" y="6190763"/>
            <a:ext cx="3075827" cy="2811363"/>
          </a:xfrm>
          <a:prstGeom prst="rect">
            <a:avLst/>
          </a:prstGeom>
        </p:spPr>
      </p:pic>
      <p:pic>
        <p:nvPicPr>
          <p:cNvPr id="130" name="Picture 4" descr="How to Organize Your Gmail Inbox in 15 Minutes: [17 Tips + Examples]">
            <a:extLst>
              <a:ext uri="{FF2B5EF4-FFF2-40B4-BE49-F238E27FC236}">
                <a16:creationId xmlns:a16="http://schemas.microsoft.com/office/drawing/2014/main" id="{95B220A3-E665-2E4B-B392-A8F44005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12942" y="-5122365"/>
            <a:ext cx="6319487" cy="307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Gmail: Sending Email">
            <a:extLst>
              <a:ext uri="{FF2B5EF4-FFF2-40B4-BE49-F238E27FC236}">
                <a16:creationId xmlns:a16="http://schemas.microsoft.com/office/drawing/2014/main" id="{1D09413A-D40F-0144-8EE9-3EA91126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3166" y="11213850"/>
            <a:ext cx="4098592" cy="31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Box 141">
            <a:hlinkClick r:id="rId17"/>
            <a:extLst>
              <a:ext uri="{FF2B5EF4-FFF2-40B4-BE49-F238E27FC236}">
                <a16:creationId xmlns:a16="http://schemas.microsoft.com/office/drawing/2014/main" id="{2DBB7E9A-2DF7-2F4B-B66D-8D88590B839B}"/>
              </a:ext>
            </a:extLst>
          </p:cNvPr>
          <p:cNvSpPr txBox="1"/>
          <p:nvPr/>
        </p:nvSpPr>
        <p:spPr>
          <a:xfrm>
            <a:off x="13284744" y="3136613"/>
            <a:ext cx="8731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3200" u="sng" dirty="0">
                <a:solidFill>
                  <a:srgbClr val="00B0F0"/>
                </a:solidFill>
                <a:effectLst/>
                <a:hlinkClick r:id="rId17"/>
              </a:rPr>
              <a:t>Here’s how it looks!</a:t>
            </a:r>
            <a:endParaRPr lang="en-US" sz="3200" u="sng" dirty="0">
              <a:solidFill>
                <a:srgbClr val="00B0F0"/>
              </a:solidFill>
              <a:effectLst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66BFE6C-0BE1-0146-879B-0A2955CFD0C4}"/>
              </a:ext>
            </a:extLst>
          </p:cNvPr>
          <p:cNvSpPr txBox="1"/>
          <p:nvPr/>
        </p:nvSpPr>
        <p:spPr>
          <a:xfrm>
            <a:off x="374374" y="1969622"/>
            <a:ext cx="5355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</a:rPr>
              <a:t>Less    time     consumption 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and    More     efficiency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D7C6558-1CB4-104D-98C1-EDE5C4A50E76}"/>
              </a:ext>
            </a:extLst>
          </p:cNvPr>
          <p:cNvSpPr txBox="1"/>
          <p:nvPr/>
        </p:nvSpPr>
        <p:spPr>
          <a:xfrm>
            <a:off x="13923160" y="2021292"/>
            <a:ext cx="40430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  <a:effectLst/>
              </a:rPr>
              <a:t>All    in    One    record    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generating    and 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keeping    platform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967DEFD-B118-1640-83B7-B73C22373B95}"/>
              </a:ext>
            </a:extLst>
          </p:cNvPr>
          <p:cNvSpPr txBox="1"/>
          <p:nvPr/>
        </p:nvSpPr>
        <p:spPr>
          <a:xfrm>
            <a:off x="-6814638" y="4747887"/>
            <a:ext cx="3443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effectLst/>
              </a:rPr>
              <a:t>Simplicity 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</a:rPr>
              <a:t>and 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</a:rPr>
              <a:t>Accessibility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E97FE92-CEB0-F145-A385-5F90BE2721CE}"/>
              </a:ext>
            </a:extLst>
          </p:cNvPr>
          <p:cNvSpPr txBox="1"/>
          <p:nvPr/>
        </p:nvSpPr>
        <p:spPr>
          <a:xfrm>
            <a:off x="13461695" y="4744213"/>
            <a:ext cx="4875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effectLst/>
              </a:rPr>
              <a:t>Reducing    reliance </a:t>
            </a:r>
          </a:p>
          <a:p>
            <a:r>
              <a:rPr lang="en-US" dirty="0">
                <a:solidFill>
                  <a:schemeClr val="tx1"/>
                </a:solidFill>
                <a:effectLst/>
              </a:rPr>
              <a:t>on    Excel</a:t>
            </a:r>
          </a:p>
        </p:txBody>
      </p:sp>
    </p:spTree>
    <p:extLst>
      <p:ext uri="{BB962C8B-B14F-4D97-AF65-F5344CB8AC3E}">
        <p14:creationId xmlns:p14="http://schemas.microsoft.com/office/powerpoint/2010/main" val="240342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4F4CBC-1764-E449-9666-4A8080A6AD83}"/>
              </a:ext>
            </a:extLst>
          </p:cNvPr>
          <p:cNvSpPr txBox="1"/>
          <p:nvPr/>
        </p:nvSpPr>
        <p:spPr>
          <a:xfrm>
            <a:off x="1219304" y="13527903"/>
            <a:ext cx="5086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Introduction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4EE083-3B6E-C346-B539-171FAD471419}"/>
              </a:ext>
            </a:extLst>
          </p:cNvPr>
          <p:cNvSpPr txBox="1"/>
          <p:nvPr/>
        </p:nvSpPr>
        <p:spPr>
          <a:xfrm>
            <a:off x="1219304" y="11213850"/>
            <a:ext cx="7468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Project: </a:t>
            </a:r>
            <a:r>
              <a:rPr lang="en-US" dirty="0">
                <a:solidFill>
                  <a:schemeClr val="bg1"/>
                </a:solidFill>
                <a:latin typeface="Centauri" panose="02000500000000000000" pitchFamily="2" charset="0"/>
              </a:rPr>
              <a:t>OSS-NCR</a:t>
            </a:r>
          </a:p>
          <a:p>
            <a:pPr marL="574675" indent="-574675">
              <a:buSzPct val="85000"/>
              <a:buBlip>
                <a:blip r:embed="rId4"/>
              </a:buBlip>
            </a:pPr>
            <a:endParaRPr lang="en-US" dirty="0">
              <a:solidFill>
                <a:schemeClr val="bg1"/>
              </a:solidFill>
              <a:latin typeface="Centauri" panose="02000500000000000000" pitchFamily="2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Presentation Content: Data Model Revision and Insight of NCR process.</a:t>
            </a:r>
          </a:p>
        </p:txBody>
      </p: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468E0DA9-54D3-4F4E-8A31-ACC3E64B3F76}"/>
              </a:ext>
            </a:extLst>
          </p:cNvPr>
          <p:cNvGraphicFramePr>
            <a:graphicFrameLocks noGrp="1"/>
          </p:cNvGraphicFramePr>
          <p:nvPr/>
        </p:nvGraphicFramePr>
        <p:xfrm>
          <a:off x="574303" y="8691192"/>
          <a:ext cx="98170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702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0846">
                <a:tc>
                  <a:txBody>
                    <a:bodyPr/>
                    <a:lstStyle/>
                    <a:p>
                      <a:r>
                        <a:rPr lang="en-US" sz="1050" dirty="0"/>
                        <a:t>SUPPLIER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supplierID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supplierName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ncrLogNum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C4939331-F4EB-954D-8EA2-FAD6A1A2118A}"/>
              </a:ext>
            </a:extLst>
          </p:cNvPr>
          <p:cNvGraphicFramePr>
            <a:graphicFrameLocks noGrp="1"/>
          </p:cNvGraphicFramePr>
          <p:nvPr/>
        </p:nvGraphicFramePr>
        <p:xfrm>
          <a:off x="-7254470" y="3710479"/>
          <a:ext cx="1654570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57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82290">
                <a:tc>
                  <a:txBody>
                    <a:bodyPr/>
                    <a:lstStyle/>
                    <a:p>
                      <a:r>
                        <a:rPr lang="en-US" sz="1050" dirty="0"/>
                        <a:t>PRODUCT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prodDescription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supplierID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146865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3B63343-681F-4D4D-8F89-5A80993E9281}"/>
              </a:ext>
            </a:extLst>
          </p:cNvPr>
          <p:cNvGraphicFramePr>
            <a:graphicFrameLocks noGrp="1"/>
          </p:cNvGraphicFramePr>
          <p:nvPr/>
        </p:nvGraphicFramePr>
        <p:xfrm>
          <a:off x="5642778" y="7466510"/>
          <a:ext cx="1026893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89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NCR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ncrLogNumber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ncrActive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50392DF4-ABD5-5C46-A546-46FA1D42C59B}"/>
              </a:ext>
            </a:extLst>
          </p:cNvPr>
          <p:cNvGraphicFramePr>
            <a:graphicFrameLocks noGrp="1"/>
          </p:cNvGraphicFramePr>
          <p:nvPr/>
        </p:nvGraphicFramePr>
        <p:xfrm>
          <a:off x="2849062" y="7382614"/>
          <a:ext cx="1422084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084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NCRQUALITYREP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qRepID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ncrFormConfirm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ncrIdentityProcess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ncrDefectDescription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ncrQuantityDefective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49637"/>
                  </a:ext>
                </a:extLst>
              </a:tr>
            </a:tbl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44B20326-5F88-FA4F-A6F6-BBB348D7879B}"/>
              </a:ext>
            </a:extLst>
          </p:cNvPr>
          <p:cNvGrpSpPr/>
          <p:nvPr/>
        </p:nvGrpSpPr>
        <p:grpSpPr>
          <a:xfrm rot="10800000">
            <a:off x="5812193" y="8052315"/>
            <a:ext cx="523220" cy="1088945"/>
            <a:chOff x="5851092" y="3732623"/>
            <a:chExt cx="523220" cy="108894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AA000F4-E823-ED48-B226-152A277234F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828772"/>
              <a:ext cx="0" cy="99279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11301B-33A4-B344-A1BF-D3A4139ACA77}"/>
                </a:ext>
              </a:extLst>
            </p:cNvPr>
            <p:cNvSpPr txBox="1"/>
            <p:nvPr/>
          </p:nvSpPr>
          <p:spPr>
            <a:xfrm rot="5400000">
              <a:off x="5930601" y="3653114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A3EA500-EBAD-FD4F-B314-CF72E9A48B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720061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110C45-D5FD-3146-9660-8D56662BF49D}"/>
              </a:ext>
            </a:extLst>
          </p:cNvPr>
          <p:cNvGrpSpPr/>
          <p:nvPr/>
        </p:nvGrpSpPr>
        <p:grpSpPr>
          <a:xfrm rot="16200000">
            <a:off x="708262" y="7920617"/>
            <a:ext cx="704015" cy="523220"/>
            <a:chOff x="3615489" y="5132046"/>
            <a:chExt cx="704015" cy="52322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0E3736F-4F51-6E46-B66E-A8C576CD1CB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912681" y="5076905"/>
              <a:ext cx="0" cy="59438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5260F2-D5B8-D345-877D-DEC105E3AB9C}"/>
                </a:ext>
              </a:extLst>
            </p:cNvPr>
            <p:cNvSpPr txBox="1"/>
            <p:nvPr/>
          </p:nvSpPr>
          <p:spPr>
            <a:xfrm rot="10800000">
              <a:off x="3955302" y="5132046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E3F5C0D-7CC5-3E4B-9D40-F6408FAC31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06764" y="5374096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9625CC7-8BA9-4F4E-B22A-64DF5D9CFF76}"/>
              </a:ext>
            </a:extLst>
          </p:cNvPr>
          <p:cNvSpPr txBox="1"/>
          <p:nvPr/>
        </p:nvSpPr>
        <p:spPr>
          <a:xfrm>
            <a:off x="3501379" y="-4048181"/>
            <a:ext cx="5189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Data  model v. 2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C39CBAA-C2AB-924F-AABE-AD9B22A4C87D}"/>
              </a:ext>
            </a:extLst>
          </p:cNvPr>
          <p:cNvGrpSpPr/>
          <p:nvPr/>
        </p:nvGrpSpPr>
        <p:grpSpPr>
          <a:xfrm>
            <a:off x="1219304" y="-726280"/>
            <a:ext cx="312609" cy="1928763"/>
            <a:chOff x="1349933" y="0"/>
            <a:chExt cx="226142" cy="139527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1547195-BDD3-9C49-88B2-967BA6E57EC8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13E4F9F-2955-D44D-945F-00B3875F6258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DF668C1-1003-5C4E-9C9B-74A1DA360BBC}"/>
              </a:ext>
            </a:extLst>
          </p:cNvPr>
          <p:cNvCxnSpPr>
            <a:cxnSpLocks/>
          </p:cNvCxnSpPr>
          <p:nvPr/>
        </p:nvCxnSpPr>
        <p:spPr>
          <a:xfrm>
            <a:off x="966440" y="-1043225"/>
            <a:ext cx="0" cy="17550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42EAF8BC-073B-C84D-AFCA-F21A7EA73D4C}"/>
              </a:ext>
            </a:extLst>
          </p:cNvPr>
          <p:cNvCxnSpPr>
            <a:cxnSpLocks/>
          </p:cNvCxnSpPr>
          <p:nvPr/>
        </p:nvCxnSpPr>
        <p:spPr>
          <a:xfrm rot="5400000">
            <a:off x="-596946" y="-221092"/>
            <a:ext cx="2308435" cy="156556"/>
          </a:xfrm>
          <a:prstGeom prst="bentConnector3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3DEA7E6-5A4F-E84F-9D71-A78745EC511A}"/>
              </a:ext>
            </a:extLst>
          </p:cNvPr>
          <p:cNvGrpSpPr/>
          <p:nvPr/>
        </p:nvGrpSpPr>
        <p:grpSpPr>
          <a:xfrm rot="5400000">
            <a:off x="12377822" y="5021508"/>
            <a:ext cx="312609" cy="1928763"/>
            <a:chOff x="1349933" y="0"/>
            <a:chExt cx="226142" cy="139527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28ED249-A4C0-724F-9655-1D614D792771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2EFB6E9-C075-5A4F-B4A9-C404FBE72350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99CD7FBB-3843-F049-BDAF-3B1336B9B7E4}"/>
              </a:ext>
            </a:extLst>
          </p:cNvPr>
          <p:cNvCxnSpPr/>
          <p:nvPr/>
        </p:nvCxnSpPr>
        <p:spPr>
          <a:xfrm rot="10800000">
            <a:off x="11908907" y="6298498"/>
            <a:ext cx="2727366" cy="353609"/>
          </a:xfrm>
          <a:prstGeom prst="bentConnector3">
            <a:avLst>
              <a:gd name="adj1" fmla="val 630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">
            <a:extLst>
              <a:ext uri="{FF2B5EF4-FFF2-40B4-BE49-F238E27FC236}">
                <a16:creationId xmlns:a16="http://schemas.microsoft.com/office/drawing/2014/main" id="{A76E1947-A636-0546-A464-7B22873C3ABD}"/>
              </a:ext>
            </a:extLst>
          </p:cNvPr>
          <p:cNvGraphicFramePr>
            <a:graphicFrameLocks noGrp="1"/>
          </p:cNvGraphicFramePr>
          <p:nvPr/>
        </p:nvGraphicFramePr>
        <p:xfrm>
          <a:off x="-5200570" y="2884526"/>
          <a:ext cx="1527381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381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PRODUCT_ORDER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orderProductQuantity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aphicFrame>
        <p:nvGraphicFramePr>
          <p:cNvPr id="84" name="Table 7">
            <a:extLst>
              <a:ext uri="{FF2B5EF4-FFF2-40B4-BE49-F238E27FC236}">
                <a16:creationId xmlns:a16="http://schemas.microsoft.com/office/drawing/2014/main" id="{4AE56908-7086-4B40-8A3F-38846AD886DD}"/>
              </a:ext>
            </a:extLst>
          </p:cNvPr>
          <p:cNvGraphicFramePr>
            <a:graphicFrameLocks noGrp="1"/>
          </p:cNvGraphicFramePr>
          <p:nvPr/>
        </p:nvGraphicFramePr>
        <p:xfrm>
          <a:off x="-3256811" y="1569403"/>
          <a:ext cx="1490183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18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SALE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salesOrderReceiptNum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7A6B088-45FE-5C41-9B6A-D4E6AA8DD6B0}"/>
              </a:ext>
            </a:extLst>
          </p:cNvPr>
          <p:cNvGrpSpPr/>
          <p:nvPr/>
        </p:nvGrpSpPr>
        <p:grpSpPr>
          <a:xfrm>
            <a:off x="-2497380" y="3228640"/>
            <a:ext cx="1321569" cy="200360"/>
            <a:chOff x="1823252" y="2267748"/>
            <a:chExt cx="1321569" cy="200360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89E7750-6FC9-5E49-91A6-693B18FB1092}"/>
                </a:ext>
              </a:extLst>
            </p:cNvPr>
            <p:cNvGrpSpPr/>
            <p:nvPr/>
          </p:nvGrpSpPr>
          <p:grpSpPr>
            <a:xfrm>
              <a:off x="1823252" y="2267748"/>
              <a:ext cx="1321569" cy="200357"/>
              <a:chOff x="3615489" y="5273917"/>
              <a:chExt cx="1321569" cy="200357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E128B9C-7BBE-ED41-866C-EE09AF5F0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1321569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8694556-F11E-F74C-B440-0A6232E00FC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DB28A63-3853-D34A-A291-FEAA093590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50756" y="2367930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3" name="Table 7">
            <a:extLst>
              <a:ext uri="{FF2B5EF4-FFF2-40B4-BE49-F238E27FC236}">
                <a16:creationId xmlns:a16="http://schemas.microsoft.com/office/drawing/2014/main" id="{C70C843F-43D1-4A45-AC98-295A0552EF36}"/>
              </a:ext>
            </a:extLst>
          </p:cNvPr>
          <p:cNvGraphicFramePr>
            <a:graphicFrameLocks noGrp="1"/>
          </p:cNvGraphicFramePr>
          <p:nvPr/>
        </p:nvGraphicFramePr>
        <p:xfrm>
          <a:off x="5401527" y="9384835"/>
          <a:ext cx="1442378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EMPLOYEEINCHARGE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</a:tbl>
          </a:graphicData>
        </a:graphic>
      </p:graphicFrame>
      <p:graphicFrame>
        <p:nvGraphicFramePr>
          <p:cNvPr id="95" name="Table 7">
            <a:extLst>
              <a:ext uri="{FF2B5EF4-FFF2-40B4-BE49-F238E27FC236}">
                <a16:creationId xmlns:a16="http://schemas.microsoft.com/office/drawing/2014/main" id="{E52ABB5C-62A7-7746-A65F-884B15ACF040}"/>
              </a:ext>
            </a:extLst>
          </p:cNvPr>
          <p:cNvGraphicFramePr>
            <a:graphicFrameLocks noGrp="1"/>
          </p:cNvGraphicFramePr>
          <p:nvPr/>
        </p:nvGraphicFramePr>
        <p:xfrm>
          <a:off x="-4153471" y="1046831"/>
          <a:ext cx="7666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60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644732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75126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22567"/>
                  </a:ext>
                </a:extLst>
              </a:tr>
            </a:tbl>
          </a:graphicData>
        </a:graphic>
      </p:graphicFrame>
      <p:graphicFrame>
        <p:nvGraphicFramePr>
          <p:cNvPr id="96" name="Table 7">
            <a:extLst>
              <a:ext uri="{FF2B5EF4-FFF2-40B4-BE49-F238E27FC236}">
                <a16:creationId xmlns:a16="http://schemas.microsoft.com/office/drawing/2014/main" id="{FD643C9C-A787-B94F-AB38-B5F5C2423490}"/>
              </a:ext>
            </a:extLst>
          </p:cNvPr>
          <p:cNvGraphicFramePr>
            <a:graphicFrameLocks noGrp="1"/>
          </p:cNvGraphicFramePr>
          <p:nvPr/>
        </p:nvGraphicFramePr>
        <p:xfrm>
          <a:off x="-5826703" y="1418259"/>
          <a:ext cx="1009329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329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REVISIONLOG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revLogID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97" name="Table 7">
            <a:extLst>
              <a:ext uri="{FF2B5EF4-FFF2-40B4-BE49-F238E27FC236}">
                <a16:creationId xmlns:a16="http://schemas.microsoft.com/office/drawing/2014/main" id="{A9F7B0B8-D3A7-AC4D-9F84-43597EFB0BEA}"/>
              </a:ext>
            </a:extLst>
          </p:cNvPr>
          <p:cNvGraphicFramePr>
            <a:graphicFrameLocks noGrp="1"/>
          </p:cNvGraphicFramePr>
          <p:nvPr/>
        </p:nvGraphicFramePr>
        <p:xfrm>
          <a:off x="21237679" y="5433721"/>
          <a:ext cx="144237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EMPLOYEE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98" name="Table 7">
            <a:extLst>
              <a:ext uri="{FF2B5EF4-FFF2-40B4-BE49-F238E27FC236}">
                <a16:creationId xmlns:a16="http://schemas.microsoft.com/office/drawing/2014/main" id="{0CB0EA6C-EC29-EF44-B75E-DB5BCBB84EE8}"/>
              </a:ext>
            </a:extLst>
          </p:cNvPr>
          <p:cNvGraphicFramePr>
            <a:graphicFrameLocks noGrp="1"/>
          </p:cNvGraphicFramePr>
          <p:nvPr/>
        </p:nvGraphicFramePr>
        <p:xfrm>
          <a:off x="19040392" y="5559451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99" name="Table 7">
            <a:extLst>
              <a:ext uri="{FF2B5EF4-FFF2-40B4-BE49-F238E27FC236}">
                <a16:creationId xmlns:a16="http://schemas.microsoft.com/office/drawing/2014/main" id="{793746A0-98EE-3F4B-86A0-03822BEF3604}"/>
              </a:ext>
            </a:extLst>
          </p:cNvPr>
          <p:cNvGraphicFramePr>
            <a:graphicFrameLocks noGrp="1"/>
          </p:cNvGraphicFramePr>
          <p:nvPr/>
        </p:nvGraphicFramePr>
        <p:xfrm>
          <a:off x="19802675" y="3660059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roleType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100" name="Table 7">
            <a:extLst>
              <a:ext uri="{FF2B5EF4-FFF2-40B4-BE49-F238E27FC236}">
                <a16:creationId xmlns:a16="http://schemas.microsoft.com/office/drawing/2014/main" id="{E3D13527-BA23-5A4B-9D12-3A28579CAB49}"/>
              </a:ext>
            </a:extLst>
          </p:cNvPr>
          <p:cNvGraphicFramePr>
            <a:graphicFrameLocks noGrp="1"/>
          </p:cNvGraphicFramePr>
          <p:nvPr/>
        </p:nvGraphicFramePr>
        <p:xfrm>
          <a:off x="21832747" y="1789091"/>
          <a:ext cx="166462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NCRENGINEERINSPECTOR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101" name="Table 7">
            <a:extLst>
              <a:ext uri="{FF2B5EF4-FFF2-40B4-BE49-F238E27FC236}">
                <a16:creationId xmlns:a16="http://schemas.microsoft.com/office/drawing/2014/main" id="{C03EBCB0-B94C-7948-BD60-0EC2DECB5AE2}"/>
              </a:ext>
            </a:extLst>
          </p:cNvPr>
          <p:cNvGraphicFramePr>
            <a:graphicFrameLocks noGrp="1"/>
          </p:cNvGraphicFramePr>
          <p:nvPr/>
        </p:nvGraphicFramePr>
        <p:xfrm>
          <a:off x="18929268" y="1550636"/>
          <a:ext cx="1664626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REVIEWENGINEER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reviewEngID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reviewCustUpdate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117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79264"/>
                  </a:ext>
                </a:extLst>
              </a:tr>
            </a:tbl>
          </a:graphicData>
        </a:graphic>
      </p:graphicFrame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3CF7182-7F24-2044-BC4E-F8811AE9BF73}"/>
              </a:ext>
            </a:extLst>
          </p:cNvPr>
          <p:cNvGrpSpPr/>
          <p:nvPr/>
        </p:nvGrpSpPr>
        <p:grpSpPr>
          <a:xfrm>
            <a:off x="-3712691" y="2919784"/>
            <a:ext cx="1967365" cy="790702"/>
            <a:chOff x="940537" y="2919784"/>
            <a:chExt cx="1967365" cy="79070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47836B7-B480-D54C-AA9B-9D036420F916}"/>
                </a:ext>
              </a:extLst>
            </p:cNvPr>
            <p:cNvGrpSpPr/>
            <p:nvPr/>
          </p:nvGrpSpPr>
          <p:grpSpPr>
            <a:xfrm rot="16200000">
              <a:off x="1528869" y="2331452"/>
              <a:ext cx="790702" cy="1967365"/>
              <a:chOff x="3615487" y="5273917"/>
              <a:chExt cx="790702" cy="1967365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7246176-AEDA-CA44-8FA9-EFC007EC030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3890472" y="5099102"/>
                <a:ext cx="10" cy="549979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D45049-5F7D-2645-97F3-50EC0EE0DE02}"/>
                  </a:ext>
                </a:extLst>
              </p:cNvPr>
              <p:cNvSpPr txBox="1"/>
              <p:nvPr/>
            </p:nvSpPr>
            <p:spPr>
              <a:xfrm rot="16200000">
                <a:off x="3962478" y="6797571"/>
                <a:ext cx="36420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&gt;</a:t>
                </a:r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FAAE2AA-6899-EA46-AF79-B80A351A2DB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1F12896-D6A6-EB44-A632-223B7F072F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5525" y="3160507"/>
              <a:ext cx="177088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6568C8B-4FB8-6843-BEAE-0E7792C6637F}"/>
              </a:ext>
            </a:extLst>
          </p:cNvPr>
          <p:cNvGrpSpPr/>
          <p:nvPr/>
        </p:nvGrpSpPr>
        <p:grpSpPr>
          <a:xfrm>
            <a:off x="-3564116" y="1499277"/>
            <a:ext cx="1363412" cy="523220"/>
            <a:chOff x="1544491" y="1499277"/>
            <a:chExt cx="1363412" cy="523220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83DD5E5-986C-F544-AD82-3F2CAC9F90BF}"/>
                </a:ext>
              </a:extLst>
            </p:cNvPr>
            <p:cNvSpPr txBox="1"/>
            <p:nvPr/>
          </p:nvSpPr>
          <p:spPr>
            <a:xfrm rot="10800000">
              <a:off x="2543701" y="1499277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46E9E9C-9B9C-714D-8BA9-7F23FD38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44491" y="1740001"/>
              <a:ext cx="125192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1EF4C46-F31D-1445-B44D-60918B323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25344" y="1743557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3ABE97B-BEC3-9A49-A61A-766950F61604}"/>
              </a:ext>
            </a:extLst>
          </p:cNvPr>
          <p:cNvGrpSpPr/>
          <p:nvPr/>
        </p:nvGrpSpPr>
        <p:grpSpPr>
          <a:xfrm>
            <a:off x="-4161411" y="1143661"/>
            <a:ext cx="2620177" cy="1518351"/>
            <a:chOff x="3569707" y="1143661"/>
            <a:chExt cx="2620177" cy="1518351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820A66F-0D39-164C-8409-D27446A8897A}"/>
                </a:ext>
              </a:extLst>
            </p:cNvPr>
            <p:cNvGrpSpPr/>
            <p:nvPr/>
          </p:nvGrpSpPr>
          <p:grpSpPr>
            <a:xfrm>
              <a:off x="3569707" y="1143661"/>
              <a:ext cx="2620177" cy="1429191"/>
              <a:chOff x="1823252" y="2264691"/>
              <a:chExt cx="2620177" cy="1429191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AA17F71-8060-FF4D-B7E9-D7D5BE89A700}"/>
                  </a:ext>
                </a:extLst>
              </p:cNvPr>
              <p:cNvGrpSpPr/>
              <p:nvPr/>
            </p:nvGrpSpPr>
            <p:grpSpPr>
              <a:xfrm>
                <a:off x="1823252" y="2264691"/>
                <a:ext cx="2520797" cy="203414"/>
                <a:chOff x="3615489" y="5270860"/>
                <a:chExt cx="2520797" cy="203414"/>
              </a:xfrm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1D82182-4647-1B47-966A-827F97EBE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5489" y="5374097"/>
                  <a:ext cx="252079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7D86C971-CB53-F144-AB20-F1886E31BC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02679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0FA84982-5B82-964C-9A7A-F061F7E0A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65A2F95-E626-A448-9697-70D71784BAD7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B07FC2B-1FB7-E340-B612-D32F7B86E700}"/>
              </a:ext>
            </a:extLst>
          </p:cNvPr>
          <p:cNvGrpSpPr/>
          <p:nvPr/>
        </p:nvGrpSpPr>
        <p:grpSpPr>
          <a:xfrm>
            <a:off x="-1497593" y="2320925"/>
            <a:ext cx="523220" cy="671244"/>
            <a:chOff x="3808167" y="2320925"/>
            <a:chExt cx="523220" cy="671244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00025F3-A352-C743-9731-1245D7487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3098" y="2320925"/>
              <a:ext cx="0" cy="5616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B8C8946-B311-384F-869A-33D1063C26F8}"/>
                </a:ext>
              </a:extLst>
            </p:cNvPr>
            <p:cNvSpPr txBox="1"/>
            <p:nvPr/>
          </p:nvSpPr>
          <p:spPr>
            <a:xfrm rot="16200000">
              <a:off x="3887676" y="2548458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79CE438-7CD6-704A-BA64-AC7962889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3529" y="2410639"/>
              <a:ext cx="199136" cy="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44D3D2D-3FF9-5249-864E-3BB1684C647B}"/>
              </a:ext>
            </a:extLst>
          </p:cNvPr>
          <p:cNvGrpSpPr/>
          <p:nvPr/>
        </p:nvGrpSpPr>
        <p:grpSpPr>
          <a:xfrm rot="16200000">
            <a:off x="16985012" y="5438483"/>
            <a:ext cx="523220" cy="899197"/>
            <a:chOff x="5849245" y="3717438"/>
            <a:chExt cx="523220" cy="899197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4056D8-7F5E-BE4F-95A3-12131611A2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9AD1630-00DF-4F49-A816-66387B65E4E1}"/>
                </a:ext>
              </a:extLst>
            </p:cNvPr>
            <p:cNvSpPr txBox="1"/>
            <p:nvPr/>
          </p:nvSpPr>
          <p:spPr>
            <a:xfrm rot="5400000">
              <a:off x="5928754" y="3637929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2103F67-BCB9-2F45-AB38-E0A7DE6CC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8A1F3F3-CDE1-6948-A82E-B9123EECC3B9}"/>
              </a:ext>
            </a:extLst>
          </p:cNvPr>
          <p:cNvGrpSpPr/>
          <p:nvPr/>
        </p:nvGrpSpPr>
        <p:grpSpPr>
          <a:xfrm rot="5400000">
            <a:off x="17675967" y="5479651"/>
            <a:ext cx="523220" cy="899003"/>
            <a:chOff x="5851095" y="3717632"/>
            <a:chExt cx="523220" cy="899003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F099852-1603-0548-BA77-0CC957ADC4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4C43DFF-6647-7445-BF29-18B90A617F9A}"/>
                </a:ext>
              </a:extLst>
            </p:cNvPr>
            <p:cNvSpPr txBox="1"/>
            <p:nvPr/>
          </p:nvSpPr>
          <p:spPr>
            <a:xfrm rot="5400000">
              <a:off x="5930604" y="3638123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C0984D2-400D-3B48-8709-FFA5F6FB99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C186D5C-C355-4E40-A549-B3534DD9E146}"/>
              </a:ext>
            </a:extLst>
          </p:cNvPr>
          <p:cNvGrpSpPr/>
          <p:nvPr/>
        </p:nvGrpSpPr>
        <p:grpSpPr>
          <a:xfrm rot="10800000">
            <a:off x="18125469" y="4408227"/>
            <a:ext cx="523220" cy="1264528"/>
            <a:chOff x="5846497" y="3352107"/>
            <a:chExt cx="523220" cy="1264528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7D29E23-023F-B34F-BC1B-113FAB8019F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467024"/>
              <a:ext cx="0" cy="114961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5430AE1-8018-1A40-817C-11EE17C65E91}"/>
                </a:ext>
              </a:extLst>
            </p:cNvPr>
            <p:cNvSpPr txBox="1"/>
            <p:nvPr/>
          </p:nvSpPr>
          <p:spPr>
            <a:xfrm rot="5400000">
              <a:off x="5926006" y="3272598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3D687C6-331F-C141-BC63-089B1C74D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8C26875-C10C-BC43-8941-ADD954E16080}"/>
              </a:ext>
            </a:extLst>
          </p:cNvPr>
          <p:cNvGrpSpPr/>
          <p:nvPr/>
        </p:nvGrpSpPr>
        <p:grpSpPr>
          <a:xfrm>
            <a:off x="-3441344" y="3737747"/>
            <a:ext cx="1366687" cy="1401986"/>
            <a:chOff x="4271146" y="3737747"/>
            <a:chExt cx="1366687" cy="1401986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733BFC54-DF75-7F43-90E7-08FC7CCE9BFD}"/>
                </a:ext>
              </a:extLst>
            </p:cNvPr>
            <p:cNvGrpSpPr/>
            <p:nvPr/>
          </p:nvGrpSpPr>
          <p:grpSpPr>
            <a:xfrm>
              <a:off x="4365486" y="3737747"/>
              <a:ext cx="1272347" cy="1401986"/>
              <a:chOff x="1872474" y="2267751"/>
              <a:chExt cx="1272347" cy="1401986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76CF3124-84D8-4B4C-8B8F-AFA10752D0E3}"/>
                  </a:ext>
                </a:extLst>
              </p:cNvPr>
              <p:cNvGrpSpPr/>
              <p:nvPr/>
            </p:nvGrpSpPr>
            <p:grpSpPr>
              <a:xfrm>
                <a:off x="1872474" y="2367928"/>
                <a:ext cx="1272347" cy="1301809"/>
                <a:chOff x="3664711" y="5374097"/>
                <a:chExt cx="1272347" cy="1301809"/>
              </a:xfrm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3D71CF86-5CD1-A545-9802-9D492136C7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79043" y="5374097"/>
                  <a:ext cx="758015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A784F30B-005D-074F-89E2-825FE12EA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564532" y="6575728"/>
                  <a:ext cx="20035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767ACE5-9D92-7541-B29C-313375005EB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950756" y="2367930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6FAA161-67C7-BF48-AB84-76731139C8DE}"/>
                </a:ext>
              </a:extLst>
            </p:cNvPr>
            <p:cNvCxnSpPr>
              <a:cxnSpLocks/>
            </p:cNvCxnSpPr>
            <p:nvPr/>
          </p:nvCxnSpPr>
          <p:spPr>
            <a:xfrm>
              <a:off x="4271146" y="5035027"/>
              <a:ext cx="63583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1992348-5120-5A42-9A81-E8FB5A26B0CD}"/>
                </a:ext>
              </a:extLst>
            </p:cNvPr>
            <p:cNvCxnSpPr>
              <a:cxnSpLocks/>
            </p:cNvCxnSpPr>
            <p:nvPr/>
          </p:nvCxnSpPr>
          <p:spPr>
            <a:xfrm>
              <a:off x="4893469" y="3833397"/>
              <a:ext cx="0" cy="120938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446F4EB-5CFA-9849-9753-AC87FAB1A7CF}"/>
              </a:ext>
            </a:extLst>
          </p:cNvPr>
          <p:cNvGrpSpPr/>
          <p:nvPr/>
        </p:nvGrpSpPr>
        <p:grpSpPr>
          <a:xfrm rot="5400000">
            <a:off x="22713241" y="2276711"/>
            <a:ext cx="980534" cy="1518351"/>
            <a:chOff x="5209350" y="1143661"/>
            <a:chExt cx="980534" cy="1518351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F755438E-656F-0941-B9AC-CF0CCF8DAD3F}"/>
                </a:ext>
              </a:extLst>
            </p:cNvPr>
            <p:cNvGrpSpPr/>
            <p:nvPr/>
          </p:nvGrpSpPr>
          <p:grpSpPr>
            <a:xfrm>
              <a:off x="5209350" y="1143661"/>
              <a:ext cx="980534" cy="1429191"/>
              <a:chOff x="3462895" y="2264691"/>
              <a:chExt cx="980534" cy="1429191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FE1AF54-EFF6-2949-A423-DA08796D5783}"/>
                  </a:ext>
                </a:extLst>
              </p:cNvPr>
              <p:cNvGrpSpPr/>
              <p:nvPr/>
            </p:nvGrpSpPr>
            <p:grpSpPr>
              <a:xfrm>
                <a:off x="3462895" y="2264691"/>
                <a:ext cx="881153" cy="203414"/>
                <a:chOff x="5255132" y="5270860"/>
                <a:chExt cx="881153" cy="203414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F7EA5202-BAF6-024C-9AA4-1F6898658A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95709" y="4933520"/>
                  <a:ext cx="0" cy="88115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9EC5AB82-E458-5B45-A400-01D91EA5C1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37480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C1C9289-71E9-B848-AF42-3C10BE08FC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722AB17-BCC7-F14A-B127-CA47DC90FFEE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9A09A44-3545-B847-A0AE-053B5EF25AC3}"/>
              </a:ext>
            </a:extLst>
          </p:cNvPr>
          <p:cNvGrpSpPr/>
          <p:nvPr/>
        </p:nvGrpSpPr>
        <p:grpSpPr>
          <a:xfrm>
            <a:off x="17598961" y="2079106"/>
            <a:ext cx="737906" cy="200361"/>
            <a:chOff x="1823252" y="2267748"/>
            <a:chExt cx="737906" cy="200361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B179AE9F-8DD5-554C-9256-E6DCD3F3CE47}"/>
                </a:ext>
              </a:extLst>
            </p:cNvPr>
            <p:cNvGrpSpPr/>
            <p:nvPr/>
          </p:nvGrpSpPr>
          <p:grpSpPr>
            <a:xfrm>
              <a:off x="1823252" y="2267748"/>
              <a:ext cx="737906" cy="200357"/>
              <a:chOff x="3615489" y="5273917"/>
              <a:chExt cx="737906" cy="200357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F666CDF0-D369-7648-BA89-9E2F1CA53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737906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19136E6-78BB-0044-8C6D-7BE4396CC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00EC2482-26C5-1849-ADC4-540824C5C5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86567" y="2367931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Picture 2" descr="User - Free user icons">
            <a:extLst>
              <a:ext uri="{FF2B5EF4-FFF2-40B4-BE49-F238E27FC236}">
                <a16:creationId xmlns:a16="http://schemas.microsoft.com/office/drawing/2014/main" id="{31B01B37-532E-4A46-873F-60D6D89A4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28556" y="1447691"/>
            <a:ext cx="2360551" cy="236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99B97D2-CFEA-B74D-A056-86332177005B}"/>
              </a:ext>
            </a:extLst>
          </p:cNvPr>
          <p:cNvSpPr txBox="1">
            <a:spLocks/>
          </p:cNvSpPr>
          <p:nvPr/>
        </p:nvSpPr>
        <p:spPr>
          <a:xfrm>
            <a:off x="-6365527" y="4779335"/>
            <a:ext cx="4196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CROSSFIRE    EMPLOYEE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CACAA43-4589-1441-A4DE-D6DACBD126CD}"/>
              </a:ext>
            </a:extLst>
          </p:cNvPr>
          <p:cNvCxnSpPr/>
          <p:nvPr/>
        </p:nvCxnSpPr>
        <p:spPr>
          <a:xfrm>
            <a:off x="-11869742" y="4607613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8B820F5F-E7D8-C545-BF9F-F9D99BCCA5B2}"/>
              </a:ext>
            </a:extLst>
          </p:cNvPr>
          <p:cNvSpPr txBox="1">
            <a:spLocks/>
          </p:cNvSpPr>
          <p:nvPr/>
        </p:nvSpPr>
        <p:spPr>
          <a:xfrm>
            <a:off x="-19046000" y="4033589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ALEX ARMANI</a:t>
            </a:r>
          </a:p>
        </p:txBody>
      </p:sp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1AC65DBF-18DF-C84B-B90D-70A5AA58A959}"/>
              </a:ext>
            </a:extLst>
          </p:cNvPr>
          <p:cNvSpPr txBox="1">
            <a:spLocks/>
          </p:cNvSpPr>
          <p:nvPr/>
        </p:nvSpPr>
        <p:spPr>
          <a:xfrm>
            <a:off x="33412843" y="1405486"/>
            <a:ext cx="180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ROLE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B7D95D9-DBAD-D647-8AFD-44E301D8E624}"/>
              </a:ext>
            </a:extLst>
          </p:cNvPr>
          <p:cNvCxnSpPr/>
          <p:nvPr/>
        </p:nvCxnSpPr>
        <p:spPr>
          <a:xfrm>
            <a:off x="26514632" y="1951936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2" descr="Quality - Free industry icons">
            <a:extLst>
              <a:ext uri="{FF2B5EF4-FFF2-40B4-BE49-F238E27FC236}">
                <a16:creationId xmlns:a16="http://schemas.microsoft.com/office/drawing/2014/main" id="{5545397C-04DB-3744-944B-FEEC89DA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9367" y="2220250"/>
            <a:ext cx="2431247" cy="243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59BEEE34-BE6C-5C4F-980F-576B262A6784}"/>
              </a:ext>
            </a:extLst>
          </p:cNvPr>
          <p:cNvSpPr txBox="1">
            <a:spLocks/>
          </p:cNvSpPr>
          <p:nvPr/>
        </p:nvSpPr>
        <p:spPr>
          <a:xfrm>
            <a:off x="14036833" y="4794863"/>
            <a:ext cx="2433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QUALITY Rep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DED8CB7-27E0-AC4C-B7FF-CEB48D3CFF5B}"/>
              </a:ext>
            </a:extLst>
          </p:cNvPr>
          <p:cNvSpPr txBox="1"/>
          <p:nvPr/>
        </p:nvSpPr>
        <p:spPr>
          <a:xfrm>
            <a:off x="4525702" y="579087"/>
            <a:ext cx="314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OUR GOAL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BB935618-527F-6C4A-AC69-41239BF8B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9181" y="6244894"/>
            <a:ext cx="5444076" cy="5331912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14C761AF-C082-2943-B9E3-222174A9A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37817" y="-715393"/>
            <a:ext cx="6758730" cy="552717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79051ED2-2493-6540-B3F4-2DA96634FEA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" r="57517"/>
          <a:stretch/>
        </p:blipFill>
        <p:spPr>
          <a:xfrm>
            <a:off x="-657654" y="-7759713"/>
            <a:ext cx="6068956" cy="5197283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36F075F8-6768-554F-A139-C2D5367271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24536" y="-9752206"/>
            <a:ext cx="7077753" cy="3837612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0C37DC4-88F7-BE46-BDB9-03773C6859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24485" y="10544300"/>
            <a:ext cx="5373968" cy="3352079"/>
          </a:xfrm>
          <a:prstGeom prst="rect">
            <a:avLst/>
          </a:prstGeom>
        </p:spPr>
      </p:pic>
      <p:pic>
        <p:nvPicPr>
          <p:cNvPr id="131" name="Picture 2" descr="Pdf file download icon Stock Vector | Adobe Stock">
            <a:extLst>
              <a:ext uri="{FF2B5EF4-FFF2-40B4-BE49-F238E27FC236}">
                <a16:creationId xmlns:a16="http://schemas.microsoft.com/office/drawing/2014/main" id="{41262227-B265-D044-97F3-58BAB040F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750" y="-5954075"/>
            <a:ext cx="1890020" cy="18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4" descr="Attachment Document Icon PNG Images, Vectors Free Download - Pngtree">
            <a:extLst>
              <a:ext uri="{FF2B5EF4-FFF2-40B4-BE49-F238E27FC236}">
                <a16:creationId xmlns:a16="http://schemas.microsoft.com/office/drawing/2014/main" id="{BE7F792E-2AF5-B34E-8EAF-FC0BFA8B9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27185" y="11637121"/>
            <a:ext cx="1601304" cy="16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0145E78E-30B9-9E4B-AAE2-50D06CF940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9441354" y="6190763"/>
            <a:ext cx="3075827" cy="2811363"/>
          </a:xfrm>
          <a:prstGeom prst="rect">
            <a:avLst/>
          </a:prstGeom>
        </p:spPr>
      </p:pic>
      <p:pic>
        <p:nvPicPr>
          <p:cNvPr id="130" name="Picture 4" descr="How to Organize Your Gmail Inbox in 15 Minutes: [17 Tips + Examples]">
            <a:extLst>
              <a:ext uri="{FF2B5EF4-FFF2-40B4-BE49-F238E27FC236}">
                <a16:creationId xmlns:a16="http://schemas.microsoft.com/office/drawing/2014/main" id="{95B220A3-E665-2E4B-B392-A8F44005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12942" y="-5122365"/>
            <a:ext cx="6319487" cy="307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Gmail: Sending Email">
            <a:extLst>
              <a:ext uri="{FF2B5EF4-FFF2-40B4-BE49-F238E27FC236}">
                <a16:creationId xmlns:a16="http://schemas.microsoft.com/office/drawing/2014/main" id="{1D09413A-D40F-0144-8EE9-3EA91126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3166" y="11213850"/>
            <a:ext cx="4098592" cy="31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Box 141">
            <a:hlinkClick r:id="rId17"/>
            <a:extLst>
              <a:ext uri="{FF2B5EF4-FFF2-40B4-BE49-F238E27FC236}">
                <a16:creationId xmlns:a16="http://schemas.microsoft.com/office/drawing/2014/main" id="{2DBB7E9A-2DF7-2F4B-B66D-8D88590B839B}"/>
              </a:ext>
            </a:extLst>
          </p:cNvPr>
          <p:cNvSpPr txBox="1"/>
          <p:nvPr/>
        </p:nvSpPr>
        <p:spPr>
          <a:xfrm>
            <a:off x="12513175" y="3136613"/>
            <a:ext cx="8731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3200" u="sng" dirty="0">
                <a:solidFill>
                  <a:srgbClr val="00B0F0"/>
                </a:solidFill>
                <a:effectLst/>
                <a:hlinkClick r:id="rId17"/>
              </a:rPr>
              <a:t>Here’s how it looks!</a:t>
            </a:r>
            <a:endParaRPr lang="en-US" sz="3200" u="sng" dirty="0">
              <a:solidFill>
                <a:srgbClr val="00B0F0"/>
              </a:solidFill>
              <a:effectLst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5A2F5B2-C39B-8F49-8D17-278F3AE89E51}"/>
              </a:ext>
            </a:extLst>
          </p:cNvPr>
          <p:cNvSpPr txBox="1"/>
          <p:nvPr/>
        </p:nvSpPr>
        <p:spPr>
          <a:xfrm>
            <a:off x="374374" y="1969622"/>
            <a:ext cx="5355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</a:rPr>
              <a:t>Less    time     consumption 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and    More     efficiency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F53F406-2117-8D43-977D-D3E5AF9728B8}"/>
              </a:ext>
            </a:extLst>
          </p:cNvPr>
          <p:cNvSpPr txBox="1"/>
          <p:nvPr/>
        </p:nvSpPr>
        <p:spPr>
          <a:xfrm>
            <a:off x="7155127" y="2021292"/>
            <a:ext cx="40430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  <a:effectLst/>
              </a:rPr>
              <a:t>All    in    One    record    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generating    and 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keeping    platform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EC6CA5F-E51E-CF4C-A8FD-00DF2113D654}"/>
              </a:ext>
            </a:extLst>
          </p:cNvPr>
          <p:cNvSpPr txBox="1"/>
          <p:nvPr/>
        </p:nvSpPr>
        <p:spPr>
          <a:xfrm>
            <a:off x="-5086851" y="4747887"/>
            <a:ext cx="3443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effectLst/>
              </a:rPr>
              <a:t>Simplicity 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</a:rPr>
              <a:t>and 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</a:rPr>
              <a:t>Accessibility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750AAE8-33B4-E84D-B161-587FA60A2CFC}"/>
              </a:ext>
            </a:extLst>
          </p:cNvPr>
          <p:cNvSpPr txBox="1"/>
          <p:nvPr/>
        </p:nvSpPr>
        <p:spPr>
          <a:xfrm>
            <a:off x="14658596" y="4744213"/>
            <a:ext cx="4875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effectLst/>
              </a:rPr>
              <a:t>Reducing    reliance </a:t>
            </a:r>
          </a:p>
          <a:p>
            <a:r>
              <a:rPr lang="en-US" dirty="0">
                <a:solidFill>
                  <a:schemeClr val="tx1"/>
                </a:solidFill>
                <a:effectLst/>
              </a:rPr>
              <a:t>on    Excel</a:t>
            </a:r>
          </a:p>
        </p:txBody>
      </p:sp>
    </p:spTree>
    <p:extLst>
      <p:ext uri="{BB962C8B-B14F-4D97-AF65-F5344CB8AC3E}">
        <p14:creationId xmlns:p14="http://schemas.microsoft.com/office/powerpoint/2010/main" val="1678601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4F4CBC-1764-E449-9666-4A8080A6AD83}"/>
              </a:ext>
            </a:extLst>
          </p:cNvPr>
          <p:cNvSpPr txBox="1"/>
          <p:nvPr/>
        </p:nvSpPr>
        <p:spPr>
          <a:xfrm>
            <a:off x="1219304" y="13527903"/>
            <a:ext cx="5086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Introduction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4EE083-3B6E-C346-B539-171FAD471419}"/>
              </a:ext>
            </a:extLst>
          </p:cNvPr>
          <p:cNvSpPr txBox="1"/>
          <p:nvPr/>
        </p:nvSpPr>
        <p:spPr>
          <a:xfrm>
            <a:off x="1219304" y="11213850"/>
            <a:ext cx="7468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Project: </a:t>
            </a:r>
            <a:r>
              <a:rPr lang="en-US" dirty="0">
                <a:solidFill>
                  <a:schemeClr val="bg1"/>
                </a:solidFill>
                <a:latin typeface="Centauri" panose="02000500000000000000" pitchFamily="2" charset="0"/>
              </a:rPr>
              <a:t>OSS-NCR</a:t>
            </a:r>
          </a:p>
          <a:p>
            <a:pPr marL="574675" indent="-574675">
              <a:buSzPct val="85000"/>
              <a:buBlip>
                <a:blip r:embed="rId4"/>
              </a:buBlip>
            </a:pPr>
            <a:endParaRPr lang="en-US" dirty="0">
              <a:solidFill>
                <a:schemeClr val="bg1"/>
              </a:solidFill>
              <a:latin typeface="Centauri" panose="02000500000000000000" pitchFamily="2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Presentation Content: Data Model Revision and Insight of NCR process.</a:t>
            </a:r>
          </a:p>
        </p:txBody>
      </p: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468E0DA9-54D3-4F4E-8A31-ACC3E64B3F76}"/>
              </a:ext>
            </a:extLst>
          </p:cNvPr>
          <p:cNvGraphicFramePr>
            <a:graphicFrameLocks noGrp="1"/>
          </p:cNvGraphicFramePr>
          <p:nvPr/>
        </p:nvGraphicFramePr>
        <p:xfrm>
          <a:off x="574303" y="8691192"/>
          <a:ext cx="98170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702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0846">
                <a:tc>
                  <a:txBody>
                    <a:bodyPr/>
                    <a:lstStyle/>
                    <a:p>
                      <a:r>
                        <a:rPr lang="en-US" sz="1050" dirty="0"/>
                        <a:t>SUPPLIER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supplierID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supplierName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ncrLogNum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C4939331-F4EB-954D-8EA2-FAD6A1A2118A}"/>
              </a:ext>
            </a:extLst>
          </p:cNvPr>
          <p:cNvGraphicFramePr>
            <a:graphicFrameLocks noGrp="1"/>
          </p:cNvGraphicFramePr>
          <p:nvPr/>
        </p:nvGraphicFramePr>
        <p:xfrm>
          <a:off x="-7254470" y="3710479"/>
          <a:ext cx="1654570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57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82290">
                <a:tc>
                  <a:txBody>
                    <a:bodyPr/>
                    <a:lstStyle/>
                    <a:p>
                      <a:r>
                        <a:rPr lang="en-US" sz="1050" dirty="0"/>
                        <a:t>PRODUCT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prodDescription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supplierID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146865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3B63343-681F-4D4D-8F89-5A80993E9281}"/>
              </a:ext>
            </a:extLst>
          </p:cNvPr>
          <p:cNvGraphicFramePr>
            <a:graphicFrameLocks noGrp="1"/>
          </p:cNvGraphicFramePr>
          <p:nvPr/>
        </p:nvGraphicFramePr>
        <p:xfrm>
          <a:off x="5642778" y="7466510"/>
          <a:ext cx="1026893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89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NCR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ncrLogNumber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ncrActive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50392DF4-ABD5-5C46-A546-46FA1D42C59B}"/>
              </a:ext>
            </a:extLst>
          </p:cNvPr>
          <p:cNvGraphicFramePr>
            <a:graphicFrameLocks noGrp="1"/>
          </p:cNvGraphicFramePr>
          <p:nvPr/>
        </p:nvGraphicFramePr>
        <p:xfrm>
          <a:off x="2849062" y="7382614"/>
          <a:ext cx="1422084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084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NCRQUALITYREP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qRepID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ncrFormConfirm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ncrIdentityProcess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ncrDefectDescription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ncrQuantityDefective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49637"/>
                  </a:ext>
                </a:extLst>
              </a:tr>
            </a:tbl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44B20326-5F88-FA4F-A6F6-BBB348D7879B}"/>
              </a:ext>
            </a:extLst>
          </p:cNvPr>
          <p:cNvGrpSpPr/>
          <p:nvPr/>
        </p:nvGrpSpPr>
        <p:grpSpPr>
          <a:xfrm rot="10800000">
            <a:off x="5812193" y="8052315"/>
            <a:ext cx="523220" cy="1088945"/>
            <a:chOff x="5851092" y="3732623"/>
            <a:chExt cx="523220" cy="108894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AA000F4-E823-ED48-B226-152A277234F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828772"/>
              <a:ext cx="0" cy="99279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11301B-33A4-B344-A1BF-D3A4139ACA77}"/>
                </a:ext>
              </a:extLst>
            </p:cNvPr>
            <p:cNvSpPr txBox="1"/>
            <p:nvPr/>
          </p:nvSpPr>
          <p:spPr>
            <a:xfrm rot="5400000">
              <a:off x="5930601" y="3653114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A3EA500-EBAD-FD4F-B314-CF72E9A48B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720061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110C45-D5FD-3146-9660-8D56662BF49D}"/>
              </a:ext>
            </a:extLst>
          </p:cNvPr>
          <p:cNvGrpSpPr/>
          <p:nvPr/>
        </p:nvGrpSpPr>
        <p:grpSpPr>
          <a:xfrm rot="16200000">
            <a:off x="708262" y="7920617"/>
            <a:ext cx="704015" cy="523220"/>
            <a:chOff x="3615489" y="5132046"/>
            <a:chExt cx="704015" cy="52322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0E3736F-4F51-6E46-B66E-A8C576CD1CB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912681" y="5076905"/>
              <a:ext cx="0" cy="59438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5260F2-D5B8-D345-877D-DEC105E3AB9C}"/>
                </a:ext>
              </a:extLst>
            </p:cNvPr>
            <p:cNvSpPr txBox="1"/>
            <p:nvPr/>
          </p:nvSpPr>
          <p:spPr>
            <a:xfrm rot="10800000">
              <a:off x="3955302" y="5132046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E3F5C0D-7CC5-3E4B-9D40-F6408FAC31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06764" y="5374096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9625CC7-8BA9-4F4E-B22A-64DF5D9CFF76}"/>
              </a:ext>
            </a:extLst>
          </p:cNvPr>
          <p:cNvSpPr txBox="1"/>
          <p:nvPr/>
        </p:nvSpPr>
        <p:spPr>
          <a:xfrm>
            <a:off x="3501379" y="-4048181"/>
            <a:ext cx="5189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Data  model v. 2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C39CBAA-C2AB-924F-AABE-AD9B22A4C87D}"/>
              </a:ext>
            </a:extLst>
          </p:cNvPr>
          <p:cNvGrpSpPr/>
          <p:nvPr/>
        </p:nvGrpSpPr>
        <p:grpSpPr>
          <a:xfrm>
            <a:off x="1219304" y="-726280"/>
            <a:ext cx="312609" cy="1928763"/>
            <a:chOff x="1349933" y="0"/>
            <a:chExt cx="226142" cy="139527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1547195-BDD3-9C49-88B2-967BA6E57EC8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13E4F9F-2955-D44D-945F-00B3875F6258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DF668C1-1003-5C4E-9C9B-74A1DA360BBC}"/>
              </a:ext>
            </a:extLst>
          </p:cNvPr>
          <p:cNvCxnSpPr>
            <a:cxnSpLocks/>
          </p:cNvCxnSpPr>
          <p:nvPr/>
        </p:nvCxnSpPr>
        <p:spPr>
          <a:xfrm>
            <a:off x="966440" y="-1043225"/>
            <a:ext cx="0" cy="17550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42EAF8BC-073B-C84D-AFCA-F21A7EA73D4C}"/>
              </a:ext>
            </a:extLst>
          </p:cNvPr>
          <p:cNvCxnSpPr>
            <a:cxnSpLocks/>
          </p:cNvCxnSpPr>
          <p:nvPr/>
        </p:nvCxnSpPr>
        <p:spPr>
          <a:xfrm rot="5400000">
            <a:off x="-596946" y="-221092"/>
            <a:ext cx="2308435" cy="156556"/>
          </a:xfrm>
          <a:prstGeom prst="bentConnector3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3DEA7E6-5A4F-E84F-9D71-A78745EC511A}"/>
              </a:ext>
            </a:extLst>
          </p:cNvPr>
          <p:cNvGrpSpPr/>
          <p:nvPr/>
        </p:nvGrpSpPr>
        <p:grpSpPr>
          <a:xfrm rot="5400000">
            <a:off x="12377822" y="5021508"/>
            <a:ext cx="312609" cy="1928763"/>
            <a:chOff x="1349933" y="0"/>
            <a:chExt cx="226142" cy="139527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28ED249-A4C0-724F-9655-1D614D792771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2EFB6E9-C075-5A4F-B4A9-C404FBE72350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99CD7FBB-3843-F049-BDAF-3B1336B9B7E4}"/>
              </a:ext>
            </a:extLst>
          </p:cNvPr>
          <p:cNvCxnSpPr/>
          <p:nvPr/>
        </p:nvCxnSpPr>
        <p:spPr>
          <a:xfrm rot="10800000">
            <a:off x="11908907" y="6298498"/>
            <a:ext cx="2727366" cy="353609"/>
          </a:xfrm>
          <a:prstGeom prst="bentConnector3">
            <a:avLst>
              <a:gd name="adj1" fmla="val 630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">
            <a:extLst>
              <a:ext uri="{FF2B5EF4-FFF2-40B4-BE49-F238E27FC236}">
                <a16:creationId xmlns:a16="http://schemas.microsoft.com/office/drawing/2014/main" id="{A76E1947-A636-0546-A464-7B22873C3ABD}"/>
              </a:ext>
            </a:extLst>
          </p:cNvPr>
          <p:cNvGraphicFramePr>
            <a:graphicFrameLocks noGrp="1"/>
          </p:cNvGraphicFramePr>
          <p:nvPr/>
        </p:nvGraphicFramePr>
        <p:xfrm>
          <a:off x="-5200570" y="2884526"/>
          <a:ext cx="1527381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381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PRODUCT_ORDER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orderProductQuantity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aphicFrame>
        <p:nvGraphicFramePr>
          <p:cNvPr id="84" name="Table 7">
            <a:extLst>
              <a:ext uri="{FF2B5EF4-FFF2-40B4-BE49-F238E27FC236}">
                <a16:creationId xmlns:a16="http://schemas.microsoft.com/office/drawing/2014/main" id="{4AE56908-7086-4B40-8A3F-38846AD886DD}"/>
              </a:ext>
            </a:extLst>
          </p:cNvPr>
          <p:cNvGraphicFramePr>
            <a:graphicFrameLocks noGrp="1"/>
          </p:cNvGraphicFramePr>
          <p:nvPr/>
        </p:nvGraphicFramePr>
        <p:xfrm>
          <a:off x="-3256811" y="1569403"/>
          <a:ext cx="1490183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18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SALE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salesOrderReceiptNum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7A6B088-45FE-5C41-9B6A-D4E6AA8DD6B0}"/>
              </a:ext>
            </a:extLst>
          </p:cNvPr>
          <p:cNvGrpSpPr/>
          <p:nvPr/>
        </p:nvGrpSpPr>
        <p:grpSpPr>
          <a:xfrm>
            <a:off x="-2497380" y="3228640"/>
            <a:ext cx="1321569" cy="200360"/>
            <a:chOff x="1823252" y="2267748"/>
            <a:chExt cx="1321569" cy="200360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89E7750-6FC9-5E49-91A6-693B18FB1092}"/>
                </a:ext>
              </a:extLst>
            </p:cNvPr>
            <p:cNvGrpSpPr/>
            <p:nvPr/>
          </p:nvGrpSpPr>
          <p:grpSpPr>
            <a:xfrm>
              <a:off x="1823252" y="2267748"/>
              <a:ext cx="1321569" cy="200357"/>
              <a:chOff x="3615489" y="5273917"/>
              <a:chExt cx="1321569" cy="200357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E128B9C-7BBE-ED41-866C-EE09AF5F0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1321569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8694556-F11E-F74C-B440-0A6232E00FC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DB28A63-3853-D34A-A291-FEAA093590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50756" y="2367930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3" name="Table 7">
            <a:extLst>
              <a:ext uri="{FF2B5EF4-FFF2-40B4-BE49-F238E27FC236}">
                <a16:creationId xmlns:a16="http://schemas.microsoft.com/office/drawing/2014/main" id="{C70C843F-43D1-4A45-AC98-295A0552EF36}"/>
              </a:ext>
            </a:extLst>
          </p:cNvPr>
          <p:cNvGraphicFramePr>
            <a:graphicFrameLocks noGrp="1"/>
          </p:cNvGraphicFramePr>
          <p:nvPr/>
        </p:nvGraphicFramePr>
        <p:xfrm>
          <a:off x="5401527" y="9384835"/>
          <a:ext cx="1442378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EMPLOYEEINCHARGE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</a:tbl>
          </a:graphicData>
        </a:graphic>
      </p:graphicFrame>
      <p:graphicFrame>
        <p:nvGraphicFramePr>
          <p:cNvPr id="95" name="Table 7">
            <a:extLst>
              <a:ext uri="{FF2B5EF4-FFF2-40B4-BE49-F238E27FC236}">
                <a16:creationId xmlns:a16="http://schemas.microsoft.com/office/drawing/2014/main" id="{E52ABB5C-62A7-7746-A65F-884B15ACF040}"/>
              </a:ext>
            </a:extLst>
          </p:cNvPr>
          <p:cNvGraphicFramePr>
            <a:graphicFrameLocks noGrp="1"/>
          </p:cNvGraphicFramePr>
          <p:nvPr/>
        </p:nvGraphicFramePr>
        <p:xfrm>
          <a:off x="-4153471" y="1046831"/>
          <a:ext cx="7666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60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644732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75126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22567"/>
                  </a:ext>
                </a:extLst>
              </a:tr>
            </a:tbl>
          </a:graphicData>
        </a:graphic>
      </p:graphicFrame>
      <p:graphicFrame>
        <p:nvGraphicFramePr>
          <p:cNvPr id="96" name="Table 7">
            <a:extLst>
              <a:ext uri="{FF2B5EF4-FFF2-40B4-BE49-F238E27FC236}">
                <a16:creationId xmlns:a16="http://schemas.microsoft.com/office/drawing/2014/main" id="{FD643C9C-A787-B94F-AB38-B5F5C2423490}"/>
              </a:ext>
            </a:extLst>
          </p:cNvPr>
          <p:cNvGraphicFramePr>
            <a:graphicFrameLocks noGrp="1"/>
          </p:cNvGraphicFramePr>
          <p:nvPr/>
        </p:nvGraphicFramePr>
        <p:xfrm>
          <a:off x="-5826703" y="1418259"/>
          <a:ext cx="1009329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329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REVISIONLOG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revLogID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97" name="Table 7">
            <a:extLst>
              <a:ext uri="{FF2B5EF4-FFF2-40B4-BE49-F238E27FC236}">
                <a16:creationId xmlns:a16="http://schemas.microsoft.com/office/drawing/2014/main" id="{A9F7B0B8-D3A7-AC4D-9F84-43597EFB0BEA}"/>
              </a:ext>
            </a:extLst>
          </p:cNvPr>
          <p:cNvGraphicFramePr>
            <a:graphicFrameLocks noGrp="1"/>
          </p:cNvGraphicFramePr>
          <p:nvPr/>
        </p:nvGraphicFramePr>
        <p:xfrm>
          <a:off x="21237679" y="5433721"/>
          <a:ext cx="144237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EMPLOYEE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98" name="Table 7">
            <a:extLst>
              <a:ext uri="{FF2B5EF4-FFF2-40B4-BE49-F238E27FC236}">
                <a16:creationId xmlns:a16="http://schemas.microsoft.com/office/drawing/2014/main" id="{0CB0EA6C-EC29-EF44-B75E-DB5BCBB84EE8}"/>
              </a:ext>
            </a:extLst>
          </p:cNvPr>
          <p:cNvGraphicFramePr>
            <a:graphicFrameLocks noGrp="1"/>
          </p:cNvGraphicFramePr>
          <p:nvPr/>
        </p:nvGraphicFramePr>
        <p:xfrm>
          <a:off x="19040392" y="5559451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99" name="Table 7">
            <a:extLst>
              <a:ext uri="{FF2B5EF4-FFF2-40B4-BE49-F238E27FC236}">
                <a16:creationId xmlns:a16="http://schemas.microsoft.com/office/drawing/2014/main" id="{793746A0-98EE-3F4B-86A0-03822BEF3604}"/>
              </a:ext>
            </a:extLst>
          </p:cNvPr>
          <p:cNvGraphicFramePr>
            <a:graphicFrameLocks noGrp="1"/>
          </p:cNvGraphicFramePr>
          <p:nvPr/>
        </p:nvGraphicFramePr>
        <p:xfrm>
          <a:off x="19802675" y="3660059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roleType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100" name="Table 7">
            <a:extLst>
              <a:ext uri="{FF2B5EF4-FFF2-40B4-BE49-F238E27FC236}">
                <a16:creationId xmlns:a16="http://schemas.microsoft.com/office/drawing/2014/main" id="{E3D13527-BA23-5A4B-9D12-3A28579CAB49}"/>
              </a:ext>
            </a:extLst>
          </p:cNvPr>
          <p:cNvGraphicFramePr>
            <a:graphicFrameLocks noGrp="1"/>
          </p:cNvGraphicFramePr>
          <p:nvPr/>
        </p:nvGraphicFramePr>
        <p:xfrm>
          <a:off x="21832747" y="1789091"/>
          <a:ext cx="166462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NCRENGINEERINSPECTOR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101" name="Table 7">
            <a:extLst>
              <a:ext uri="{FF2B5EF4-FFF2-40B4-BE49-F238E27FC236}">
                <a16:creationId xmlns:a16="http://schemas.microsoft.com/office/drawing/2014/main" id="{C03EBCB0-B94C-7948-BD60-0EC2DECB5AE2}"/>
              </a:ext>
            </a:extLst>
          </p:cNvPr>
          <p:cNvGraphicFramePr>
            <a:graphicFrameLocks noGrp="1"/>
          </p:cNvGraphicFramePr>
          <p:nvPr/>
        </p:nvGraphicFramePr>
        <p:xfrm>
          <a:off x="18929268" y="1550636"/>
          <a:ext cx="1664626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REVIEWENGINEER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reviewEngID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reviewCustUpdate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117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79264"/>
                  </a:ext>
                </a:extLst>
              </a:tr>
            </a:tbl>
          </a:graphicData>
        </a:graphic>
      </p:graphicFrame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3CF7182-7F24-2044-BC4E-F8811AE9BF73}"/>
              </a:ext>
            </a:extLst>
          </p:cNvPr>
          <p:cNvGrpSpPr/>
          <p:nvPr/>
        </p:nvGrpSpPr>
        <p:grpSpPr>
          <a:xfrm>
            <a:off x="-3712691" y="2919784"/>
            <a:ext cx="1967365" cy="790702"/>
            <a:chOff x="940537" y="2919784"/>
            <a:chExt cx="1967365" cy="79070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47836B7-B480-D54C-AA9B-9D036420F916}"/>
                </a:ext>
              </a:extLst>
            </p:cNvPr>
            <p:cNvGrpSpPr/>
            <p:nvPr/>
          </p:nvGrpSpPr>
          <p:grpSpPr>
            <a:xfrm rot="16200000">
              <a:off x="1528869" y="2331452"/>
              <a:ext cx="790702" cy="1967365"/>
              <a:chOff x="3615487" y="5273917"/>
              <a:chExt cx="790702" cy="1967365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7246176-AEDA-CA44-8FA9-EFC007EC030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3890472" y="5099102"/>
                <a:ext cx="10" cy="549979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D45049-5F7D-2645-97F3-50EC0EE0DE02}"/>
                  </a:ext>
                </a:extLst>
              </p:cNvPr>
              <p:cNvSpPr txBox="1"/>
              <p:nvPr/>
            </p:nvSpPr>
            <p:spPr>
              <a:xfrm rot="16200000">
                <a:off x="3962478" y="6797571"/>
                <a:ext cx="36420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&gt;</a:t>
                </a:r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FAAE2AA-6899-EA46-AF79-B80A351A2DB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1F12896-D6A6-EB44-A632-223B7F072F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5525" y="3160507"/>
              <a:ext cx="177088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6568C8B-4FB8-6843-BEAE-0E7792C6637F}"/>
              </a:ext>
            </a:extLst>
          </p:cNvPr>
          <p:cNvGrpSpPr/>
          <p:nvPr/>
        </p:nvGrpSpPr>
        <p:grpSpPr>
          <a:xfrm>
            <a:off x="-3564116" y="1499277"/>
            <a:ext cx="1363412" cy="523220"/>
            <a:chOff x="1544491" y="1499277"/>
            <a:chExt cx="1363412" cy="523220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83DD5E5-986C-F544-AD82-3F2CAC9F90BF}"/>
                </a:ext>
              </a:extLst>
            </p:cNvPr>
            <p:cNvSpPr txBox="1"/>
            <p:nvPr/>
          </p:nvSpPr>
          <p:spPr>
            <a:xfrm rot="10800000">
              <a:off x="2543701" y="1499277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46E9E9C-9B9C-714D-8BA9-7F23FD38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44491" y="1740001"/>
              <a:ext cx="125192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1EF4C46-F31D-1445-B44D-60918B323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25344" y="1743557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3ABE97B-BEC3-9A49-A61A-766950F61604}"/>
              </a:ext>
            </a:extLst>
          </p:cNvPr>
          <p:cNvGrpSpPr/>
          <p:nvPr/>
        </p:nvGrpSpPr>
        <p:grpSpPr>
          <a:xfrm>
            <a:off x="-4161411" y="1143661"/>
            <a:ext cx="2620177" cy="1518351"/>
            <a:chOff x="3569707" y="1143661"/>
            <a:chExt cx="2620177" cy="1518351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820A66F-0D39-164C-8409-D27446A8897A}"/>
                </a:ext>
              </a:extLst>
            </p:cNvPr>
            <p:cNvGrpSpPr/>
            <p:nvPr/>
          </p:nvGrpSpPr>
          <p:grpSpPr>
            <a:xfrm>
              <a:off x="3569707" y="1143661"/>
              <a:ext cx="2620177" cy="1429191"/>
              <a:chOff x="1823252" y="2264691"/>
              <a:chExt cx="2620177" cy="1429191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AA17F71-8060-FF4D-B7E9-D7D5BE89A700}"/>
                  </a:ext>
                </a:extLst>
              </p:cNvPr>
              <p:cNvGrpSpPr/>
              <p:nvPr/>
            </p:nvGrpSpPr>
            <p:grpSpPr>
              <a:xfrm>
                <a:off x="1823252" y="2264691"/>
                <a:ext cx="2520797" cy="203414"/>
                <a:chOff x="3615489" y="5270860"/>
                <a:chExt cx="2520797" cy="203414"/>
              </a:xfrm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1D82182-4647-1B47-966A-827F97EBE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5489" y="5374097"/>
                  <a:ext cx="252079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7D86C971-CB53-F144-AB20-F1886E31BC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02679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0FA84982-5B82-964C-9A7A-F061F7E0A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65A2F95-E626-A448-9697-70D71784BAD7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B07FC2B-1FB7-E340-B612-D32F7B86E700}"/>
              </a:ext>
            </a:extLst>
          </p:cNvPr>
          <p:cNvGrpSpPr/>
          <p:nvPr/>
        </p:nvGrpSpPr>
        <p:grpSpPr>
          <a:xfrm>
            <a:off x="-1497593" y="2320925"/>
            <a:ext cx="523220" cy="671244"/>
            <a:chOff x="3808167" y="2320925"/>
            <a:chExt cx="523220" cy="671244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00025F3-A352-C743-9731-1245D7487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3098" y="2320925"/>
              <a:ext cx="0" cy="5616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B8C8946-B311-384F-869A-33D1063C26F8}"/>
                </a:ext>
              </a:extLst>
            </p:cNvPr>
            <p:cNvSpPr txBox="1"/>
            <p:nvPr/>
          </p:nvSpPr>
          <p:spPr>
            <a:xfrm rot="16200000">
              <a:off x="3887676" y="2548458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79CE438-7CD6-704A-BA64-AC7962889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3529" y="2410639"/>
              <a:ext cx="199136" cy="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44D3D2D-3FF9-5249-864E-3BB1684C647B}"/>
              </a:ext>
            </a:extLst>
          </p:cNvPr>
          <p:cNvGrpSpPr/>
          <p:nvPr/>
        </p:nvGrpSpPr>
        <p:grpSpPr>
          <a:xfrm rot="16200000">
            <a:off x="16985012" y="5438483"/>
            <a:ext cx="523220" cy="899197"/>
            <a:chOff x="5849245" y="3717438"/>
            <a:chExt cx="523220" cy="899197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4056D8-7F5E-BE4F-95A3-12131611A2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9AD1630-00DF-4F49-A816-66387B65E4E1}"/>
                </a:ext>
              </a:extLst>
            </p:cNvPr>
            <p:cNvSpPr txBox="1"/>
            <p:nvPr/>
          </p:nvSpPr>
          <p:spPr>
            <a:xfrm rot="5400000">
              <a:off x="5928754" y="3637929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2103F67-BCB9-2F45-AB38-E0A7DE6CC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8A1F3F3-CDE1-6948-A82E-B9123EECC3B9}"/>
              </a:ext>
            </a:extLst>
          </p:cNvPr>
          <p:cNvGrpSpPr/>
          <p:nvPr/>
        </p:nvGrpSpPr>
        <p:grpSpPr>
          <a:xfrm rot="5400000">
            <a:off x="17675967" y="5479651"/>
            <a:ext cx="523220" cy="899003"/>
            <a:chOff x="5851095" y="3717632"/>
            <a:chExt cx="523220" cy="899003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F099852-1603-0548-BA77-0CC957ADC4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4C43DFF-6647-7445-BF29-18B90A617F9A}"/>
                </a:ext>
              </a:extLst>
            </p:cNvPr>
            <p:cNvSpPr txBox="1"/>
            <p:nvPr/>
          </p:nvSpPr>
          <p:spPr>
            <a:xfrm rot="5400000">
              <a:off x="5930604" y="3638123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C0984D2-400D-3B48-8709-FFA5F6FB99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C186D5C-C355-4E40-A549-B3534DD9E146}"/>
              </a:ext>
            </a:extLst>
          </p:cNvPr>
          <p:cNvGrpSpPr/>
          <p:nvPr/>
        </p:nvGrpSpPr>
        <p:grpSpPr>
          <a:xfrm rot="10800000">
            <a:off x="18125469" y="4408227"/>
            <a:ext cx="523220" cy="1264528"/>
            <a:chOff x="5846497" y="3352107"/>
            <a:chExt cx="523220" cy="1264528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7D29E23-023F-B34F-BC1B-113FAB8019F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467024"/>
              <a:ext cx="0" cy="114961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5430AE1-8018-1A40-817C-11EE17C65E91}"/>
                </a:ext>
              </a:extLst>
            </p:cNvPr>
            <p:cNvSpPr txBox="1"/>
            <p:nvPr/>
          </p:nvSpPr>
          <p:spPr>
            <a:xfrm rot="5400000">
              <a:off x="5926006" y="3272598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3D687C6-331F-C141-BC63-089B1C74D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8C26875-C10C-BC43-8941-ADD954E16080}"/>
              </a:ext>
            </a:extLst>
          </p:cNvPr>
          <p:cNvGrpSpPr/>
          <p:nvPr/>
        </p:nvGrpSpPr>
        <p:grpSpPr>
          <a:xfrm>
            <a:off x="-3441344" y="3737747"/>
            <a:ext cx="1366687" cy="1401986"/>
            <a:chOff x="4271146" y="3737747"/>
            <a:chExt cx="1366687" cy="1401986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733BFC54-DF75-7F43-90E7-08FC7CCE9BFD}"/>
                </a:ext>
              </a:extLst>
            </p:cNvPr>
            <p:cNvGrpSpPr/>
            <p:nvPr/>
          </p:nvGrpSpPr>
          <p:grpSpPr>
            <a:xfrm>
              <a:off x="4365486" y="3737747"/>
              <a:ext cx="1272347" cy="1401986"/>
              <a:chOff x="1872474" y="2267751"/>
              <a:chExt cx="1272347" cy="1401986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76CF3124-84D8-4B4C-8B8F-AFA10752D0E3}"/>
                  </a:ext>
                </a:extLst>
              </p:cNvPr>
              <p:cNvGrpSpPr/>
              <p:nvPr/>
            </p:nvGrpSpPr>
            <p:grpSpPr>
              <a:xfrm>
                <a:off x="1872474" y="2367928"/>
                <a:ext cx="1272347" cy="1301809"/>
                <a:chOff x="3664711" y="5374097"/>
                <a:chExt cx="1272347" cy="1301809"/>
              </a:xfrm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3D71CF86-5CD1-A545-9802-9D492136C7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79043" y="5374097"/>
                  <a:ext cx="758015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A784F30B-005D-074F-89E2-825FE12EA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564532" y="6575728"/>
                  <a:ext cx="20035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767ACE5-9D92-7541-B29C-313375005EB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950756" y="2367930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6FAA161-67C7-BF48-AB84-76731139C8DE}"/>
                </a:ext>
              </a:extLst>
            </p:cNvPr>
            <p:cNvCxnSpPr>
              <a:cxnSpLocks/>
            </p:cNvCxnSpPr>
            <p:nvPr/>
          </p:nvCxnSpPr>
          <p:spPr>
            <a:xfrm>
              <a:off x="4271146" y="5035027"/>
              <a:ext cx="63583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1992348-5120-5A42-9A81-E8FB5A26B0CD}"/>
                </a:ext>
              </a:extLst>
            </p:cNvPr>
            <p:cNvCxnSpPr>
              <a:cxnSpLocks/>
            </p:cNvCxnSpPr>
            <p:nvPr/>
          </p:nvCxnSpPr>
          <p:spPr>
            <a:xfrm>
              <a:off x="4893469" y="3833397"/>
              <a:ext cx="0" cy="120938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446F4EB-5CFA-9849-9753-AC87FAB1A7CF}"/>
              </a:ext>
            </a:extLst>
          </p:cNvPr>
          <p:cNvGrpSpPr/>
          <p:nvPr/>
        </p:nvGrpSpPr>
        <p:grpSpPr>
          <a:xfrm rot="5400000">
            <a:off x="22713241" y="2276711"/>
            <a:ext cx="980534" cy="1518351"/>
            <a:chOff x="5209350" y="1143661"/>
            <a:chExt cx="980534" cy="1518351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F755438E-656F-0941-B9AC-CF0CCF8DAD3F}"/>
                </a:ext>
              </a:extLst>
            </p:cNvPr>
            <p:cNvGrpSpPr/>
            <p:nvPr/>
          </p:nvGrpSpPr>
          <p:grpSpPr>
            <a:xfrm>
              <a:off x="5209350" y="1143661"/>
              <a:ext cx="980534" cy="1429191"/>
              <a:chOff x="3462895" y="2264691"/>
              <a:chExt cx="980534" cy="1429191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FE1AF54-EFF6-2949-A423-DA08796D5783}"/>
                  </a:ext>
                </a:extLst>
              </p:cNvPr>
              <p:cNvGrpSpPr/>
              <p:nvPr/>
            </p:nvGrpSpPr>
            <p:grpSpPr>
              <a:xfrm>
                <a:off x="3462895" y="2264691"/>
                <a:ext cx="881153" cy="203414"/>
                <a:chOff x="5255132" y="5270860"/>
                <a:chExt cx="881153" cy="203414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F7EA5202-BAF6-024C-9AA4-1F6898658A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95709" y="4933520"/>
                  <a:ext cx="0" cy="88115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9EC5AB82-E458-5B45-A400-01D91EA5C1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37480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C1C9289-71E9-B848-AF42-3C10BE08FC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722AB17-BCC7-F14A-B127-CA47DC90FFEE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9A09A44-3545-B847-A0AE-053B5EF25AC3}"/>
              </a:ext>
            </a:extLst>
          </p:cNvPr>
          <p:cNvGrpSpPr/>
          <p:nvPr/>
        </p:nvGrpSpPr>
        <p:grpSpPr>
          <a:xfrm>
            <a:off x="17598961" y="2079106"/>
            <a:ext cx="737906" cy="200361"/>
            <a:chOff x="1823252" y="2267748"/>
            <a:chExt cx="737906" cy="200361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B179AE9F-8DD5-554C-9256-E6DCD3F3CE47}"/>
                </a:ext>
              </a:extLst>
            </p:cNvPr>
            <p:cNvGrpSpPr/>
            <p:nvPr/>
          </p:nvGrpSpPr>
          <p:grpSpPr>
            <a:xfrm>
              <a:off x="1823252" y="2267748"/>
              <a:ext cx="737906" cy="200357"/>
              <a:chOff x="3615489" y="5273917"/>
              <a:chExt cx="737906" cy="200357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F666CDF0-D369-7648-BA89-9E2F1CA53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737906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19136E6-78BB-0044-8C6D-7BE4396CC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00EC2482-26C5-1849-ADC4-540824C5C5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86567" y="2367931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Picture 2" descr="User - Free user icons">
            <a:extLst>
              <a:ext uri="{FF2B5EF4-FFF2-40B4-BE49-F238E27FC236}">
                <a16:creationId xmlns:a16="http://schemas.microsoft.com/office/drawing/2014/main" id="{31B01B37-532E-4A46-873F-60D6D89A4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28556" y="1447691"/>
            <a:ext cx="2360551" cy="236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99B97D2-CFEA-B74D-A056-86332177005B}"/>
              </a:ext>
            </a:extLst>
          </p:cNvPr>
          <p:cNvSpPr txBox="1">
            <a:spLocks/>
          </p:cNvSpPr>
          <p:nvPr/>
        </p:nvSpPr>
        <p:spPr>
          <a:xfrm>
            <a:off x="-6365527" y="4779335"/>
            <a:ext cx="4196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CROSSFIRE    EMPLOYEE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CACAA43-4589-1441-A4DE-D6DACBD126CD}"/>
              </a:ext>
            </a:extLst>
          </p:cNvPr>
          <p:cNvCxnSpPr/>
          <p:nvPr/>
        </p:nvCxnSpPr>
        <p:spPr>
          <a:xfrm>
            <a:off x="-11869742" y="4607613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8B820F5F-E7D8-C545-BF9F-F9D99BCCA5B2}"/>
              </a:ext>
            </a:extLst>
          </p:cNvPr>
          <p:cNvSpPr txBox="1">
            <a:spLocks/>
          </p:cNvSpPr>
          <p:nvPr/>
        </p:nvSpPr>
        <p:spPr>
          <a:xfrm>
            <a:off x="-19046000" y="4033589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ALEX ARMANI</a:t>
            </a:r>
          </a:p>
        </p:txBody>
      </p:sp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1AC65DBF-18DF-C84B-B90D-70A5AA58A959}"/>
              </a:ext>
            </a:extLst>
          </p:cNvPr>
          <p:cNvSpPr txBox="1">
            <a:spLocks/>
          </p:cNvSpPr>
          <p:nvPr/>
        </p:nvSpPr>
        <p:spPr>
          <a:xfrm>
            <a:off x="33412843" y="1405486"/>
            <a:ext cx="180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ROLE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B7D95D9-DBAD-D647-8AFD-44E301D8E624}"/>
              </a:ext>
            </a:extLst>
          </p:cNvPr>
          <p:cNvCxnSpPr/>
          <p:nvPr/>
        </p:nvCxnSpPr>
        <p:spPr>
          <a:xfrm>
            <a:off x="26514632" y="1951936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2" descr="Quality - Free industry icons">
            <a:extLst>
              <a:ext uri="{FF2B5EF4-FFF2-40B4-BE49-F238E27FC236}">
                <a16:creationId xmlns:a16="http://schemas.microsoft.com/office/drawing/2014/main" id="{5545397C-04DB-3744-944B-FEEC89DA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9367" y="2220250"/>
            <a:ext cx="2431247" cy="243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59BEEE34-BE6C-5C4F-980F-576B262A6784}"/>
              </a:ext>
            </a:extLst>
          </p:cNvPr>
          <p:cNvSpPr txBox="1">
            <a:spLocks/>
          </p:cNvSpPr>
          <p:nvPr/>
        </p:nvSpPr>
        <p:spPr>
          <a:xfrm>
            <a:off x="14036833" y="4794863"/>
            <a:ext cx="2433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QUALITY Rep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DED8CB7-27E0-AC4C-B7FF-CEB48D3CFF5B}"/>
              </a:ext>
            </a:extLst>
          </p:cNvPr>
          <p:cNvSpPr txBox="1"/>
          <p:nvPr/>
        </p:nvSpPr>
        <p:spPr>
          <a:xfrm>
            <a:off x="4525702" y="579087"/>
            <a:ext cx="314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OUR GOAL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BB935618-527F-6C4A-AC69-41239BF8B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9181" y="6244894"/>
            <a:ext cx="5444076" cy="5331912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14C761AF-C082-2943-B9E3-222174A9A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37817" y="-715393"/>
            <a:ext cx="6758730" cy="552717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79051ED2-2493-6540-B3F4-2DA96634FEA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" r="57517"/>
          <a:stretch/>
        </p:blipFill>
        <p:spPr>
          <a:xfrm>
            <a:off x="-657654" y="-7759713"/>
            <a:ext cx="6068956" cy="5197283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36F075F8-6768-554F-A139-C2D5367271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24536" y="-9752206"/>
            <a:ext cx="7077753" cy="3837612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0C37DC4-88F7-BE46-BDB9-03773C6859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24485" y="10544300"/>
            <a:ext cx="5373968" cy="3352079"/>
          </a:xfrm>
          <a:prstGeom prst="rect">
            <a:avLst/>
          </a:prstGeom>
        </p:spPr>
      </p:pic>
      <p:pic>
        <p:nvPicPr>
          <p:cNvPr id="131" name="Picture 2" descr="Pdf file download icon Stock Vector | Adobe Stock">
            <a:extLst>
              <a:ext uri="{FF2B5EF4-FFF2-40B4-BE49-F238E27FC236}">
                <a16:creationId xmlns:a16="http://schemas.microsoft.com/office/drawing/2014/main" id="{41262227-B265-D044-97F3-58BAB040F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750" y="-5954075"/>
            <a:ext cx="1890020" cy="18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4" descr="Attachment Document Icon PNG Images, Vectors Free Download - Pngtree">
            <a:extLst>
              <a:ext uri="{FF2B5EF4-FFF2-40B4-BE49-F238E27FC236}">
                <a16:creationId xmlns:a16="http://schemas.microsoft.com/office/drawing/2014/main" id="{BE7F792E-2AF5-B34E-8EAF-FC0BFA8B9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27185" y="11637121"/>
            <a:ext cx="1601304" cy="16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0145E78E-30B9-9E4B-AAE2-50D06CF940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9441354" y="6190763"/>
            <a:ext cx="3075827" cy="2811363"/>
          </a:xfrm>
          <a:prstGeom prst="rect">
            <a:avLst/>
          </a:prstGeom>
        </p:spPr>
      </p:pic>
      <p:pic>
        <p:nvPicPr>
          <p:cNvPr id="130" name="Picture 4" descr="How to Organize Your Gmail Inbox in 15 Minutes: [17 Tips + Examples]">
            <a:extLst>
              <a:ext uri="{FF2B5EF4-FFF2-40B4-BE49-F238E27FC236}">
                <a16:creationId xmlns:a16="http://schemas.microsoft.com/office/drawing/2014/main" id="{95B220A3-E665-2E4B-B392-A8F44005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12942" y="-5122365"/>
            <a:ext cx="6319487" cy="307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Gmail: Sending Email">
            <a:extLst>
              <a:ext uri="{FF2B5EF4-FFF2-40B4-BE49-F238E27FC236}">
                <a16:creationId xmlns:a16="http://schemas.microsoft.com/office/drawing/2014/main" id="{1D09413A-D40F-0144-8EE9-3EA91126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3166" y="11213850"/>
            <a:ext cx="4098592" cy="31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Box 141">
            <a:hlinkClick r:id="rId17"/>
            <a:extLst>
              <a:ext uri="{FF2B5EF4-FFF2-40B4-BE49-F238E27FC236}">
                <a16:creationId xmlns:a16="http://schemas.microsoft.com/office/drawing/2014/main" id="{2DBB7E9A-2DF7-2F4B-B66D-8D88590B839B}"/>
              </a:ext>
            </a:extLst>
          </p:cNvPr>
          <p:cNvSpPr txBox="1"/>
          <p:nvPr/>
        </p:nvSpPr>
        <p:spPr>
          <a:xfrm>
            <a:off x="12513175" y="3136613"/>
            <a:ext cx="8731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3200" u="sng" dirty="0">
                <a:solidFill>
                  <a:srgbClr val="00B0F0"/>
                </a:solidFill>
                <a:effectLst/>
                <a:hlinkClick r:id="rId17"/>
              </a:rPr>
              <a:t>Here’s how it looks!</a:t>
            </a:r>
            <a:endParaRPr lang="en-US" sz="3200" u="sng" dirty="0">
              <a:solidFill>
                <a:srgbClr val="00B0F0"/>
              </a:solidFill>
              <a:effectLst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289D27-2CA7-BF4F-9CCE-A126C81F1857}"/>
              </a:ext>
            </a:extLst>
          </p:cNvPr>
          <p:cNvSpPr txBox="1"/>
          <p:nvPr/>
        </p:nvSpPr>
        <p:spPr>
          <a:xfrm>
            <a:off x="374374" y="1969622"/>
            <a:ext cx="5355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</a:rPr>
              <a:t>Less    time     consumption 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and    More     efficiency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668D18E-7C59-FD41-B27D-861943310BC3}"/>
              </a:ext>
            </a:extLst>
          </p:cNvPr>
          <p:cNvSpPr txBox="1"/>
          <p:nvPr/>
        </p:nvSpPr>
        <p:spPr>
          <a:xfrm>
            <a:off x="7155127" y="2021292"/>
            <a:ext cx="40430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  <a:effectLst/>
              </a:rPr>
              <a:t>All    in    One    record    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generating    and 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keeping    platform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B039259-497B-5440-952A-00E6CF355074}"/>
              </a:ext>
            </a:extLst>
          </p:cNvPr>
          <p:cNvSpPr txBox="1"/>
          <p:nvPr/>
        </p:nvSpPr>
        <p:spPr>
          <a:xfrm>
            <a:off x="1339190" y="4747887"/>
            <a:ext cx="3443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effectLst/>
              </a:rPr>
              <a:t>Simplicity 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</a:rPr>
              <a:t>and 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</a:rPr>
              <a:t>Accessibility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DABFAE5-831C-EB45-ADF5-81686F9DCB03}"/>
              </a:ext>
            </a:extLst>
          </p:cNvPr>
          <p:cNvSpPr txBox="1"/>
          <p:nvPr/>
        </p:nvSpPr>
        <p:spPr>
          <a:xfrm>
            <a:off x="13000913" y="4744213"/>
            <a:ext cx="4875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effectLst/>
              </a:rPr>
              <a:t>Reducing    reliance </a:t>
            </a:r>
          </a:p>
          <a:p>
            <a:r>
              <a:rPr lang="en-US" dirty="0">
                <a:solidFill>
                  <a:schemeClr val="tx1"/>
                </a:solidFill>
                <a:effectLst/>
              </a:rPr>
              <a:t>on    Excel</a:t>
            </a:r>
          </a:p>
        </p:txBody>
      </p:sp>
    </p:spTree>
    <p:extLst>
      <p:ext uri="{BB962C8B-B14F-4D97-AF65-F5344CB8AC3E}">
        <p14:creationId xmlns:p14="http://schemas.microsoft.com/office/powerpoint/2010/main" val="249140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4F4CBC-1764-E449-9666-4A8080A6AD83}"/>
              </a:ext>
            </a:extLst>
          </p:cNvPr>
          <p:cNvSpPr txBox="1"/>
          <p:nvPr/>
        </p:nvSpPr>
        <p:spPr>
          <a:xfrm>
            <a:off x="1219304" y="13527903"/>
            <a:ext cx="5086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Introduction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4EE083-3B6E-C346-B539-171FAD471419}"/>
              </a:ext>
            </a:extLst>
          </p:cNvPr>
          <p:cNvSpPr txBox="1"/>
          <p:nvPr/>
        </p:nvSpPr>
        <p:spPr>
          <a:xfrm>
            <a:off x="1219304" y="11213850"/>
            <a:ext cx="7468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Project: </a:t>
            </a:r>
            <a:r>
              <a:rPr lang="en-US" dirty="0">
                <a:solidFill>
                  <a:schemeClr val="bg1"/>
                </a:solidFill>
                <a:latin typeface="Centauri" panose="02000500000000000000" pitchFamily="2" charset="0"/>
              </a:rPr>
              <a:t>OSS-NCR</a:t>
            </a:r>
          </a:p>
          <a:p>
            <a:pPr marL="574675" indent="-574675">
              <a:buSzPct val="85000"/>
              <a:buBlip>
                <a:blip r:embed="rId4"/>
              </a:buBlip>
            </a:pPr>
            <a:endParaRPr lang="en-US" dirty="0">
              <a:solidFill>
                <a:schemeClr val="bg1"/>
              </a:solidFill>
              <a:latin typeface="Centauri" panose="02000500000000000000" pitchFamily="2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Presentation Content: Data Model Revision and Insight of NCR process.</a:t>
            </a:r>
          </a:p>
        </p:txBody>
      </p: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468E0DA9-54D3-4F4E-8A31-ACC3E64B3F76}"/>
              </a:ext>
            </a:extLst>
          </p:cNvPr>
          <p:cNvGraphicFramePr>
            <a:graphicFrameLocks noGrp="1"/>
          </p:cNvGraphicFramePr>
          <p:nvPr/>
        </p:nvGraphicFramePr>
        <p:xfrm>
          <a:off x="574303" y="8691192"/>
          <a:ext cx="98170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702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0846">
                <a:tc>
                  <a:txBody>
                    <a:bodyPr/>
                    <a:lstStyle/>
                    <a:p>
                      <a:r>
                        <a:rPr lang="en-US" sz="1050" dirty="0"/>
                        <a:t>SUPPLIER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supplierID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supplierName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ncrLogNum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C4939331-F4EB-954D-8EA2-FAD6A1A2118A}"/>
              </a:ext>
            </a:extLst>
          </p:cNvPr>
          <p:cNvGraphicFramePr>
            <a:graphicFrameLocks noGrp="1"/>
          </p:cNvGraphicFramePr>
          <p:nvPr/>
        </p:nvGraphicFramePr>
        <p:xfrm>
          <a:off x="-7254470" y="3710479"/>
          <a:ext cx="1654570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57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82290">
                <a:tc>
                  <a:txBody>
                    <a:bodyPr/>
                    <a:lstStyle/>
                    <a:p>
                      <a:r>
                        <a:rPr lang="en-US" sz="1050" dirty="0"/>
                        <a:t>PRODUCT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prodDescription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supplierID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146865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3B63343-681F-4D4D-8F89-5A80993E9281}"/>
              </a:ext>
            </a:extLst>
          </p:cNvPr>
          <p:cNvGraphicFramePr>
            <a:graphicFrameLocks noGrp="1"/>
          </p:cNvGraphicFramePr>
          <p:nvPr/>
        </p:nvGraphicFramePr>
        <p:xfrm>
          <a:off x="5642778" y="7466510"/>
          <a:ext cx="1026893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89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NCR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ncrLogNumber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ncrActive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50392DF4-ABD5-5C46-A546-46FA1D42C59B}"/>
              </a:ext>
            </a:extLst>
          </p:cNvPr>
          <p:cNvGraphicFramePr>
            <a:graphicFrameLocks noGrp="1"/>
          </p:cNvGraphicFramePr>
          <p:nvPr/>
        </p:nvGraphicFramePr>
        <p:xfrm>
          <a:off x="2849062" y="7382614"/>
          <a:ext cx="1422084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084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NCRQUALITYREP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qRepID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ncrFormConfirm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ncrIdentityProcess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ncrDefectDescription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ncrQuantityDefective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49637"/>
                  </a:ext>
                </a:extLst>
              </a:tr>
            </a:tbl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44B20326-5F88-FA4F-A6F6-BBB348D7879B}"/>
              </a:ext>
            </a:extLst>
          </p:cNvPr>
          <p:cNvGrpSpPr/>
          <p:nvPr/>
        </p:nvGrpSpPr>
        <p:grpSpPr>
          <a:xfrm rot="10800000">
            <a:off x="5812193" y="8052315"/>
            <a:ext cx="523220" cy="1088945"/>
            <a:chOff x="5851092" y="3732623"/>
            <a:chExt cx="523220" cy="108894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AA000F4-E823-ED48-B226-152A277234F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828772"/>
              <a:ext cx="0" cy="99279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11301B-33A4-B344-A1BF-D3A4139ACA77}"/>
                </a:ext>
              </a:extLst>
            </p:cNvPr>
            <p:cNvSpPr txBox="1"/>
            <p:nvPr/>
          </p:nvSpPr>
          <p:spPr>
            <a:xfrm rot="5400000">
              <a:off x="5930601" y="3653114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A3EA500-EBAD-FD4F-B314-CF72E9A48B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720061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110C45-D5FD-3146-9660-8D56662BF49D}"/>
              </a:ext>
            </a:extLst>
          </p:cNvPr>
          <p:cNvGrpSpPr/>
          <p:nvPr/>
        </p:nvGrpSpPr>
        <p:grpSpPr>
          <a:xfrm rot="16200000">
            <a:off x="708262" y="7920617"/>
            <a:ext cx="704015" cy="523220"/>
            <a:chOff x="3615489" y="5132046"/>
            <a:chExt cx="704015" cy="52322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0E3736F-4F51-6E46-B66E-A8C576CD1CB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912681" y="5076905"/>
              <a:ext cx="0" cy="59438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5260F2-D5B8-D345-877D-DEC105E3AB9C}"/>
                </a:ext>
              </a:extLst>
            </p:cNvPr>
            <p:cNvSpPr txBox="1"/>
            <p:nvPr/>
          </p:nvSpPr>
          <p:spPr>
            <a:xfrm rot="10800000">
              <a:off x="3955302" y="5132046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E3F5C0D-7CC5-3E4B-9D40-F6408FAC31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06764" y="5374096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9625CC7-8BA9-4F4E-B22A-64DF5D9CFF76}"/>
              </a:ext>
            </a:extLst>
          </p:cNvPr>
          <p:cNvSpPr txBox="1"/>
          <p:nvPr/>
        </p:nvSpPr>
        <p:spPr>
          <a:xfrm>
            <a:off x="3501379" y="-4048181"/>
            <a:ext cx="5189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Data  model v. 2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C39CBAA-C2AB-924F-AABE-AD9B22A4C87D}"/>
              </a:ext>
            </a:extLst>
          </p:cNvPr>
          <p:cNvGrpSpPr/>
          <p:nvPr/>
        </p:nvGrpSpPr>
        <p:grpSpPr>
          <a:xfrm>
            <a:off x="1219304" y="-726280"/>
            <a:ext cx="312609" cy="1928763"/>
            <a:chOff x="1349933" y="0"/>
            <a:chExt cx="226142" cy="139527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1547195-BDD3-9C49-88B2-967BA6E57EC8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13E4F9F-2955-D44D-945F-00B3875F6258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DF668C1-1003-5C4E-9C9B-74A1DA360BBC}"/>
              </a:ext>
            </a:extLst>
          </p:cNvPr>
          <p:cNvCxnSpPr>
            <a:cxnSpLocks/>
          </p:cNvCxnSpPr>
          <p:nvPr/>
        </p:nvCxnSpPr>
        <p:spPr>
          <a:xfrm>
            <a:off x="966440" y="-1043225"/>
            <a:ext cx="0" cy="17550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42EAF8BC-073B-C84D-AFCA-F21A7EA73D4C}"/>
              </a:ext>
            </a:extLst>
          </p:cNvPr>
          <p:cNvCxnSpPr>
            <a:cxnSpLocks/>
          </p:cNvCxnSpPr>
          <p:nvPr/>
        </p:nvCxnSpPr>
        <p:spPr>
          <a:xfrm rot="5400000">
            <a:off x="-596946" y="-221092"/>
            <a:ext cx="2308435" cy="156556"/>
          </a:xfrm>
          <a:prstGeom prst="bentConnector3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3DEA7E6-5A4F-E84F-9D71-A78745EC511A}"/>
              </a:ext>
            </a:extLst>
          </p:cNvPr>
          <p:cNvGrpSpPr/>
          <p:nvPr/>
        </p:nvGrpSpPr>
        <p:grpSpPr>
          <a:xfrm rot="5400000">
            <a:off x="12377822" y="5021508"/>
            <a:ext cx="312609" cy="1928763"/>
            <a:chOff x="1349933" y="0"/>
            <a:chExt cx="226142" cy="139527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28ED249-A4C0-724F-9655-1D614D792771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2EFB6E9-C075-5A4F-B4A9-C404FBE72350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99CD7FBB-3843-F049-BDAF-3B1336B9B7E4}"/>
              </a:ext>
            </a:extLst>
          </p:cNvPr>
          <p:cNvCxnSpPr/>
          <p:nvPr/>
        </p:nvCxnSpPr>
        <p:spPr>
          <a:xfrm rot="10800000">
            <a:off x="11908907" y="6298498"/>
            <a:ext cx="2727366" cy="353609"/>
          </a:xfrm>
          <a:prstGeom prst="bentConnector3">
            <a:avLst>
              <a:gd name="adj1" fmla="val 630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">
            <a:extLst>
              <a:ext uri="{FF2B5EF4-FFF2-40B4-BE49-F238E27FC236}">
                <a16:creationId xmlns:a16="http://schemas.microsoft.com/office/drawing/2014/main" id="{A76E1947-A636-0546-A464-7B22873C3ABD}"/>
              </a:ext>
            </a:extLst>
          </p:cNvPr>
          <p:cNvGraphicFramePr>
            <a:graphicFrameLocks noGrp="1"/>
          </p:cNvGraphicFramePr>
          <p:nvPr/>
        </p:nvGraphicFramePr>
        <p:xfrm>
          <a:off x="-5200570" y="2884526"/>
          <a:ext cx="1527381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381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PRODUCT_ORDER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orderProductQuantity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aphicFrame>
        <p:nvGraphicFramePr>
          <p:cNvPr id="84" name="Table 7">
            <a:extLst>
              <a:ext uri="{FF2B5EF4-FFF2-40B4-BE49-F238E27FC236}">
                <a16:creationId xmlns:a16="http://schemas.microsoft.com/office/drawing/2014/main" id="{4AE56908-7086-4B40-8A3F-38846AD886DD}"/>
              </a:ext>
            </a:extLst>
          </p:cNvPr>
          <p:cNvGraphicFramePr>
            <a:graphicFrameLocks noGrp="1"/>
          </p:cNvGraphicFramePr>
          <p:nvPr/>
        </p:nvGraphicFramePr>
        <p:xfrm>
          <a:off x="-3256811" y="1569403"/>
          <a:ext cx="1490183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18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SALE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salesOrderReceiptNum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7A6B088-45FE-5C41-9B6A-D4E6AA8DD6B0}"/>
              </a:ext>
            </a:extLst>
          </p:cNvPr>
          <p:cNvGrpSpPr/>
          <p:nvPr/>
        </p:nvGrpSpPr>
        <p:grpSpPr>
          <a:xfrm>
            <a:off x="-2497380" y="3228640"/>
            <a:ext cx="1321569" cy="200360"/>
            <a:chOff x="1823252" y="2267748"/>
            <a:chExt cx="1321569" cy="200360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89E7750-6FC9-5E49-91A6-693B18FB1092}"/>
                </a:ext>
              </a:extLst>
            </p:cNvPr>
            <p:cNvGrpSpPr/>
            <p:nvPr/>
          </p:nvGrpSpPr>
          <p:grpSpPr>
            <a:xfrm>
              <a:off x="1823252" y="2267748"/>
              <a:ext cx="1321569" cy="200357"/>
              <a:chOff x="3615489" y="5273917"/>
              <a:chExt cx="1321569" cy="200357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E128B9C-7BBE-ED41-866C-EE09AF5F0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1321569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8694556-F11E-F74C-B440-0A6232E00FC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DB28A63-3853-D34A-A291-FEAA093590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50756" y="2367930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3" name="Table 7">
            <a:extLst>
              <a:ext uri="{FF2B5EF4-FFF2-40B4-BE49-F238E27FC236}">
                <a16:creationId xmlns:a16="http://schemas.microsoft.com/office/drawing/2014/main" id="{C70C843F-43D1-4A45-AC98-295A0552EF36}"/>
              </a:ext>
            </a:extLst>
          </p:cNvPr>
          <p:cNvGraphicFramePr>
            <a:graphicFrameLocks noGrp="1"/>
          </p:cNvGraphicFramePr>
          <p:nvPr/>
        </p:nvGraphicFramePr>
        <p:xfrm>
          <a:off x="5401527" y="9384835"/>
          <a:ext cx="1442378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EMPLOYEEINCHARGE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</a:tbl>
          </a:graphicData>
        </a:graphic>
      </p:graphicFrame>
      <p:graphicFrame>
        <p:nvGraphicFramePr>
          <p:cNvPr id="95" name="Table 7">
            <a:extLst>
              <a:ext uri="{FF2B5EF4-FFF2-40B4-BE49-F238E27FC236}">
                <a16:creationId xmlns:a16="http://schemas.microsoft.com/office/drawing/2014/main" id="{E52ABB5C-62A7-7746-A65F-884B15ACF040}"/>
              </a:ext>
            </a:extLst>
          </p:cNvPr>
          <p:cNvGraphicFramePr>
            <a:graphicFrameLocks noGrp="1"/>
          </p:cNvGraphicFramePr>
          <p:nvPr/>
        </p:nvGraphicFramePr>
        <p:xfrm>
          <a:off x="-4153471" y="1046831"/>
          <a:ext cx="7666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60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644732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75126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22567"/>
                  </a:ext>
                </a:extLst>
              </a:tr>
            </a:tbl>
          </a:graphicData>
        </a:graphic>
      </p:graphicFrame>
      <p:graphicFrame>
        <p:nvGraphicFramePr>
          <p:cNvPr id="96" name="Table 7">
            <a:extLst>
              <a:ext uri="{FF2B5EF4-FFF2-40B4-BE49-F238E27FC236}">
                <a16:creationId xmlns:a16="http://schemas.microsoft.com/office/drawing/2014/main" id="{FD643C9C-A787-B94F-AB38-B5F5C2423490}"/>
              </a:ext>
            </a:extLst>
          </p:cNvPr>
          <p:cNvGraphicFramePr>
            <a:graphicFrameLocks noGrp="1"/>
          </p:cNvGraphicFramePr>
          <p:nvPr/>
        </p:nvGraphicFramePr>
        <p:xfrm>
          <a:off x="-5826703" y="1418259"/>
          <a:ext cx="1009329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329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REVISIONLOG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revLogID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97" name="Table 7">
            <a:extLst>
              <a:ext uri="{FF2B5EF4-FFF2-40B4-BE49-F238E27FC236}">
                <a16:creationId xmlns:a16="http://schemas.microsoft.com/office/drawing/2014/main" id="{A9F7B0B8-D3A7-AC4D-9F84-43597EFB0BEA}"/>
              </a:ext>
            </a:extLst>
          </p:cNvPr>
          <p:cNvGraphicFramePr>
            <a:graphicFrameLocks noGrp="1"/>
          </p:cNvGraphicFramePr>
          <p:nvPr/>
        </p:nvGraphicFramePr>
        <p:xfrm>
          <a:off x="21237679" y="5433721"/>
          <a:ext cx="144237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EMPLOYEE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98" name="Table 7">
            <a:extLst>
              <a:ext uri="{FF2B5EF4-FFF2-40B4-BE49-F238E27FC236}">
                <a16:creationId xmlns:a16="http://schemas.microsoft.com/office/drawing/2014/main" id="{0CB0EA6C-EC29-EF44-B75E-DB5BCBB84EE8}"/>
              </a:ext>
            </a:extLst>
          </p:cNvPr>
          <p:cNvGraphicFramePr>
            <a:graphicFrameLocks noGrp="1"/>
          </p:cNvGraphicFramePr>
          <p:nvPr/>
        </p:nvGraphicFramePr>
        <p:xfrm>
          <a:off x="19040392" y="5559451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99" name="Table 7">
            <a:extLst>
              <a:ext uri="{FF2B5EF4-FFF2-40B4-BE49-F238E27FC236}">
                <a16:creationId xmlns:a16="http://schemas.microsoft.com/office/drawing/2014/main" id="{793746A0-98EE-3F4B-86A0-03822BEF3604}"/>
              </a:ext>
            </a:extLst>
          </p:cNvPr>
          <p:cNvGraphicFramePr>
            <a:graphicFrameLocks noGrp="1"/>
          </p:cNvGraphicFramePr>
          <p:nvPr/>
        </p:nvGraphicFramePr>
        <p:xfrm>
          <a:off x="19802675" y="3660059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roleType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100" name="Table 7">
            <a:extLst>
              <a:ext uri="{FF2B5EF4-FFF2-40B4-BE49-F238E27FC236}">
                <a16:creationId xmlns:a16="http://schemas.microsoft.com/office/drawing/2014/main" id="{E3D13527-BA23-5A4B-9D12-3A28579CAB49}"/>
              </a:ext>
            </a:extLst>
          </p:cNvPr>
          <p:cNvGraphicFramePr>
            <a:graphicFrameLocks noGrp="1"/>
          </p:cNvGraphicFramePr>
          <p:nvPr/>
        </p:nvGraphicFramePr>
        <p:xfrm>
          <a:off x="21832747" y="1789091"/>
          <a:ext cx="166462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NCRENGINEERINSPECTOR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101" name="Table 7">
            <a:extLst>
              <a:ext uri="{FF2B5EF4-FFF2-40B4-BE49-F238E27FC236}">
                <a16:creationId xmlns:a16="http://schemas.microsoft.com/office/drawing/2014/main" id="{C03EBCB0-B94C-7948-BD60-0EC2DECB5AE2}"/>
              </a:ext>
            </a:extLst>
          </p:cNvPr>
          <p:cNvGraphicFramePr>
            <a:graphicFrameLocks noGrp="1"/>
          </p:cNvGraphicFramePr>
          <p:nvPr/>
        </p:nvGraphicFramePr>
        <p:xfrm>
          <a:off x="18929268" y="1550636"/>
          <a:ext cx="1664626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REVIEWENGINEER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reviewEngID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reviewCustUpdate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117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79264"/>
                  </a:ext>
                </a:extLst>
              </a:tr>
            </a:tbl>
          </a:graphicData>
        </a:graphic>
      </p:graphicFrame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3CF7182-7F24-2044-BC4E-F8811AE9BF73}"/>
              </a:ext>
            </a:extLst>
          </p:cNvPr>
          <p:cNvGrpSpPr/>
          <p:nvPr/>
        </p:nvGrpSpPr>
        <p:grpSpPr>
          <a:xfrm>
            <a:off x="-3712691" y="2919784"/>
            <a:ext cx="1967365" cy="790702"/>
            <a:chOff x="940537" y="2919784"/>
            <a:chExt cx="1967365" cy="79070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47836B7-B480-D54C-AA9B-9D036420F916}"/>
                </a:ext>
              </a:extLst>
            </p:cNvPr>
            <p:cNvGrpSpPr/>
            <p:nvPr/>
          </p:nvGrpSpPr>
          <p:grpSpPr>
            <a:xfrm rot="16200000">
              <a:off x="1528869" y="2331452"/>
              <a:ext cx="790702" cy="1967365"/>
              <a:chOff x="3615487" y="5273917"/>
              <a:chExt cx="790702" cy="1967365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7246176-AEDA-CA44-8FA9-EFC007EC030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3890472" y="5099102"/>
                <a:ext cx="10" cy="549979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D45049-5F7D-2645-97F3-50EC0EE0DE02}"/>
                  </a:ext>
                </a:extLst>
              </p:cNvPr>
              <p:cNvSpPr txBox="1"/>
              <p:nvPr/>
            </p:nvSpPr>
            <p:spPr>
              <a:xfrm rot="16200000">
                <a:off x="3962478" y="6797571"/>
                <a:ext cx="36420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&gt;</a:t>
                </a:r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FAAE2AA-6899-EA46-AF79-B80A351A2DB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1F12896-D6A6-EB44-A632-223B7F072F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5525" y="3160507"/>
              <a:ext cx="177088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6568C8B-4FB8-6843-BEAE-0E7792C6637F}"/>
              </a:ext>
            </a:extLst>
          </p:cNvPr>
          <p:cNvGrpSpPr/>
          <p:nvPr/>
        </p:nvGrpSpPr>
        <p:grpSpPr>
          <a:xfrm>
            <a:off x="-3564116" y="1499277"/>
            <a:ext cx="1363412" cy="523220"/>
            <a:chOff x="1544491" y="1499277"/>
            <a:chExt cx="1363412" cy="523220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83DD5E5-986C-F544-AD82-3F2CAC9F90BF}"/>
                </a:ext>
              </a:extLst>
            </p:cNvPr>
            <p:cNvSpPr txBox="1"/>
            <p:nvPr/>
          </p:nvSpPr>
          <p:spPr>
            <a:xfrm rot="10800000">
              <a:off x="2543701" y="1499277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46E9E9C-9B9C-714D-8BA9-7F23FD38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44491" y="1740001"/>
              <a:ext cx="125192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1EF4C46-F31D-1445-B44D-60918B323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25344" y="1743557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3ABE97B-BEC3-9A49-A61A-766950F61604}"/>
              </a:ext>
            </a:extLst>
          </p:cNvPr>
          <p:cNvGrpSpPr/>
          <p:nvPr/>
        </p:nvGrpSpPr>
        <p:grpSpPr>
          <a:xfrm>
            <a:off x="-4161411" y="1143661"/>
            <a:ext cx="2620177" cy="1518351"/>
            <a:chOff x="3569707" y="1143661"/>
            <a:chExt cx="2620177" cy="1518351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820A66F-0D39-164C-8409-D27446A8897A}"/>
                </a:ext>
              </a:extLst>
            </p:cNvPr>
            <p:cNvGrpSpPr/>
            <p:nvPr/>
          </p:nvGrpSpPr>
          <p:grpSpPr>
            <a:xfrm>
              <a:off x="3569707" y="1143661"/>
              <a:ext cx="2620177" cy="1429191"/>
              <a:chOff x="1823252" y="2264691"/>
              <a:chExt cx="2620177" cy="1429191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AA17F71-8060-FF4D-B7E9-D7D5BE89A700}"/>
                  </a:ext>
                </a:extLst>
              </p:cNvPr>
              <p:cNvGrpSpPr/>
              <p:nvPr/>
            </p:nvGrpSpPr>
            <p:grpSpPr>
              <a:xfrm>
                <a:off x="1823252" y="2264691"/>
                <a:ext cx="2520797" cy="203414"/>
                <a:chOff x="3615489" y="5270860"/>
                <a:chExt cx="2520797" cy="203414"/>
              </a:xfrm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1D82182-4647-1B47-966A-827F97EBE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5489" y="5374097"/>
                  <a:ext cx="252079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7D86C971-CB53-F144-AB20-F1886E31BC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02679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0FA84982-5B82-964C-9A7A-F061F7E0A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65A2F95-E626-A448-9697-70D71784BAD7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B07FC2B-1FB7-E340-B612-D32F7B86E700}"/>
              </a:ext>
            </a:extLst>
          </p:cNvPr>
          <p:cNvGrpSpPr/>
          <p:nvPr/>
        </p:nvGrpSpPr>
        <p:grpSpPr>
          <a:xfrm>
            <a:off x="-1497593" y="2320925"/>
            <a:ext cx="523220" cy="671244"/>
            <a:chOff x="3808167" y="2320925"/>
            <a:chExt cx="523220" cy="671244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00025F3-A352-C743-9731-1245D7487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3098" y="2320925"/>
              <a:ext cx="0" cy="5616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B8C8946-B311-384F-869A-33D1063C26F8}"/>
                </a:ext>
              </a:extLst>
            </p:cNvPr>
            <p:cNvSpPr txBox="1"/>
            <p:nvPr/>
          </p:nvSpPr>
          <p:spPr>
            <a:xfrm rot="16200000">
              <a:off x="3887676" y="2548458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79CE438-7CD6-704A-BA64-AC7962889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3529" y="2410639"/>
              <a:ext cx="199136" cy="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44D3D2D-3FF9-5249-864E-3BB1684C647B}"/>
              </a:ext>
            </a:extLst>
          </p:cNvPr>
          <p:cNvGrpSpPr/>
          <p:nvPr/>
        </p:nvGrpSpPr>
        <p:grpSpPr>
          <a:xfrm rot="16200000">
            <a:off x="16985012" y="5438483"/>
            <a:ext cx="523220" cy="899197"/>
            <a:chOff x="5849245" y="3717438"/>
            <a:chExt cx="523220" cy="899197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4056D8-7F5E-BE4F-95A3-12131611A2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9AD1630-00DF-4F49-A816-66387B65E4E1}"/>
                </a:ext>
              </a:extLst>
            </p:cNvPr>
            <p:cNvSpPr txBox="1"/>
            <p:nvPr/>
          </p:nvSpPr>
          <p:spPr>
            <a:xfrm rot="5400000">
              <a:off x="5928754" y="3637929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2103F67-BCB9-2F45-AB38-E0A7DE6CC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8A1F3F3-CDE1-6948-A82E-B9123EECC3B9}"/>
              </a:ext>
            </a:extLst>
          </p:cNvPr>
          <p:cNvGrpSpPr/>
          <p:nvPr/>
        </p:nvGrpSpPr>
        <p:grpSpPr>
          <a:xfrm rot="5400000">
            <a:off x="17675967" y="5479651"/>
            <a:ext cx="523220" cy="899003"/>
            <a:chOff x="5851095" y="3717632"/>
            <a:chExt cx="523220" cy="899003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F099852-1603-0548-BA77-0CC957ADC4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4C43DFF-6647-7445-BF29-18B90A617F9A}"/>
                </a:ext>
              </a:extLst>
            </p:cNvPr>
            <p:cNvSpPr txBox="1"/>
            <p:nvPr/>
          </p:nvSpPr>
          <p:spPr>
            <a:xfrm rot="5400000">
              <a:off x="5930604" y="3638123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C0984D2-400D-3B48-8709-FFA5F6FB99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C186D5C-C355-4E40-A549-B3534DD9E146}"/>
              </a:ext>
            </a:extLst>
          </p:cNvPr>
          <p:cNvGrpSpPr/>
          <p:nvPr/>
        </p:nvGrpSpPr>
        <p:grpSpPr>
          <a:xfrm rot="10800000">
            <a:off x="18125469" y="4408227"/>
            <a:ext cx="523220" cy="1264528"/>
            <a:chOff x="5846497" y="3352107"/>
            <a:chExt cx="523220" cy="1264528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7D29E23-023F-B34F-BC1B-113FAB8019F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467024"/>
              <a:ext cx="0" cy="114961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5430AE1-8018-1A40-817C-11EE17C65E91}"/>
                </a:ext>
              </a:extLst>
            </p:cNvPr>
            <p:cNvSpPr txBox="1"/>
            <p:nvPr/>
          </p:nvSpPr>
          <p:spPr>
            <a:xfrm rot="5400000">
              <a:off x="5926006" y="3272598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3D687C6-331F-C141-BC63-089B1C74D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8C26875-C10C-BC43-8941-ADD954E16080}"/>
              </a:ext>
            </a:extLst>
          </p:cNvPr>
          <p:cNvGrpSpPr/>
          <p:nvPr/>
        </p:nvGrpSpPr>
        <p:grpSpPr>
          <a:xfrm>
            <a:off x="-3441344" y="3737747"/>
            <a:ext cx="1366687" cy="1401986"/>
            <a:chOff x="4271146" y="3737747"/>
            <a:chExt cx="1366687" cy="1401986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733BFC54-DF75-7F43-90E7-08FC7CCE9BFD}"/>
                </a:ext>
              </a:extLst>
            </p:cNvPr>
            <p:cNvGrpSpPr/>
            <p:nvPr/>
          </p:nvGrpSpPr>
          <p:grpSpPr>
            <a:xfrm>
              <a:off x="4365486" y="3737747"/>
              <a:ext cx="1272347" cy="1401986"/>
              <a:chOff x="1872474" y="2267751"/>
              <a:chExt cx="1272347" cy="1401986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76CF3124-84D8-4B4C-8B8F-AFA10752D0E3}"/>
                  </a:ext>
                </a:extLst>
              </p:cNvPr>
              <p:cNvGrpSpPr/>
              <p:nvPr/>
            </p:nvGrpSpPr>
            <p:grpSpPr>
              <a:xfrm>
                <a:off x="1872474" y="2367928"/>
                <a:ext cx="1272347" cy="1301809"/>
                <a:chOff x="3664711" y="5374097"/>
                <a:chExt cx="1272347" cy="1301809"/>
              </a:xfrm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3D71CF86-5CD1-A545-9802-9D492136C7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79043" y="5374097"/>
                  <a:ext cx="758015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A784F30B-005D-074F-89E2-825FE12EA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564532" y="6575728"/>
                  <a:ext cx="20035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767ACE5-9D92-7541-B29C-313375005EB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950756" y="2367930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6FAA161-67C7-BF48-AB84-76731139C8DE}"/>
                </a:ext>
              </a:extLst>
            </p:cNvPr>
            <p:cNvCxnSpPr>
              <a:cxnSpLocks/>
            </p:cNvCxnSpPr>
            <p:nvPr/>
          </p:nvCxnSpPr>
          <p:spPr>
            <a:xfrm>
              <a:off x="4271146" y="5035027"/>
              <a:ext cx="63583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1992348-5120-5A42-9A81-E8FB5A26B0CD}"/>
                </a:ext>
              </a:extLst>
            </p:cNvPr>
            <p:cNvCxnSpPr>
              <a:cxnSpLocks/>
            </p:cNvCxnSpPr>
            <p:nvPr/>
          </p:nvCxnSpPr>
          <p:spPr>
            <a:xfrm>
              <a:off x="4893469" y="3833397"/>
              <a:ext cx="0" cy="120938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446F4EB-5CFA-9849-9753-AC87FAB1A7CF}"/>
              </a:ext>
            </a:extLst>
          </p:cNvPr>
          <p:cNvGrpSpPr/>
          <p:nvPr/>
        </p:nvGrpSpPr>
        <p:grpSpPr>
          <a:xfrm rot="5400000">
            <a:off x="22713241" y="2276711"/>
            <a:ext cx="980534" cy="1518351"/>
            <a:chOff x="5209350" y="1143661"/>
            <a:chExt cx="980534" cy="1518351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F755438E-656F-0941-B9AC-CF0CCF8DAD3F}"/>
                </a:ext>
              </a:extLst>
            </p:cNvPr>
            <p:cNvGrpSpPr/>
            <p:nvPr/>
          </p:nvGrpSpPr>
          <p:grpSpPr>
            <a:xfrm>
              <a:off x="5209350" y="1143661"/>
              <a:ext cx="980534" cy="1429191"/>
              <a:chOff x="3462895" y="2264691"/>
              <a:chExt cx="980534" cy="1429191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FE1AF54-EFF6-2949-A423-DA08796D5783}"/>
                  </a:ext>
                </a:extLst>
              </p:cNvPr>
              <p:cNvGrpSpPr/>
              <p:nvPr/>
            </p:nvGrpSpPr>
            <p:grpSpPr>
              <a:xfrm>
                <a:off x="3462895" y="2264691"/>
                <a:ext cx="881153" cy="203414"/>
                <a:chOff x="5255132" y="5270860"/>
                <a:chExt cx="881153" cy="203414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F7EA5202-BAF6-024C-9AA4-1F6898658A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95709" y="4933520"/>
                  <a:ext cx="0" cy="88115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9EC5AB82-E458-5B45-A400-01D91EA5C1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37480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C1C9289-71E9-B848-AF42-3C10BE08FC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722AB17-BCC7-F14A-B127-CA47DC90FFEE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9A09A44-3545-B847-A0AE-053B5EF25AC3}"/>
              </a:ext>
            </a:extLst>
          </p:cNvPr>
          <p:cNvGrpSpPr/>
          <p:nvPr/>
        </p:nvGrpSpPr>
        <p:grpSpPr>
          <a:xfrm>
            <a:off x="17598961" y="2079106"/>
            <a:ext cx="737906" cy="200361"/>
            <a:chOff x="1823252" y="2267748"/>
            <a:chExt cx="737906" cy="200361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B179AE9F-8DD5-554C-9256-E6DCD3F3CE47}"/>
                </a:ext>
              </a:extLst>
            </p:cNvPr>
            <p:cNvGrpSpPr/>
            <p:nvPr/>
          </p:nvGrpSpPr>
          <p:grpSpPr>
            <a:xfrm>
              <a:off x="1823252" y="2267748"/>
              <a:ext cx="737906" cy="200357"/>
              <a:chOff x="3615489" y="5273917"/>
              <a:chExt cx="737906" cy="200357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F666CDF0-D369-7648-BA89-9E2F1CA53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737906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19136E6-78BB-0044-8C6D-7BE4396CC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00EC2482-26C5-1849-ADC4-540824C5C5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86567" y="2367931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Picture 2" descr="User - Free user icons">
            <a:extLst>
              <a:ext uri="{FF2B5EF4-FFF2-40B4-BE49-F238E27FC236}">
                <a16:creationId xmlns:a16="http://schemas.microsoft.com/office/drawing/2014/main" id="{31B01B37-532E-4A46-873F-60D6D89A4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28556" y="1447691"/>
            <a:ext cx="2360551" cy="236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99B97D2-CFEA-B74D-A056-86332177005B}"/>
              </a:ext>
            </a:extLst>
          </p:cNvPr>
          <p:cNvSpPr txBox="1">
            <a:spLocks/>
          </p:cNvSpPr>
          <p:nvPr/>
        </p:nvSpPr>
        <p:spPr>
          <a:xfrm>
            <a:off x="-6365527" y="4779335"/>
            <a:ext cx="4196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CROSSFIRE    EMPLOYEE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CACAA43-4589-1441-A4DE-D6DACBD126CD}"/>
              </a:ext>
            </a:extLst>
          </p:cNvPr>
          <p:cNvCxnSpPr/>
          <p:nvPr/>
        </p:nvCxnSpPr>
        <p:spPr>
          <a:xfrm>
            <a:off x="-11869742" y="4607613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8B820F5F-E7D8-C545-BF9F-F9D99BCCA5B2}"/>
              </a:ext>
            </a:extLst>
          </p:cNvPr>
          <p:cNvSpPr txBox="1">
            <a:spLocks/>
          </p:cNvSpPr>
          <p:nvPr/>
        </p:nvSpPr>
        <p:spPr>
          <a:xfrm>
            <a:off x="-19046000" y="4033589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ALEX ARMANI</a:t>
            </a:r>
          </a:p>
        </p:txBody>
      </p:sp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1AC65DBF-18DF-C84B-B90D-70A5AA58A959}"/>
              </a:ext>
            </a:extLst>
          </p:cNvPr>
          <p:cNvSpPr txBox="1">
            <a:spLocks/>
          </p:cNvSpPr>
          <p:nvPr/>
        </p:nvSpPr>
        <p:spPr>
          <a:xfrm>
            <a:off x="33412843" y="1405486"/>
            <a:ext cx="180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ROLE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B7D95D9-DBAD-D647-8AFD-44E301D8E624}"/>
              </a:ext>
            </a:extLst>
          </p:cNvPr>
          <p:cNvCxnSpPr/>
          <p:nvPr/>
        </p:nvCxnSpPr>
        <p:spPr>
          <a:xfrm>
            <a:off x="26514632" y="1951936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2" descr="Quality - Free industry icons">
            <a:extLst>
              <a:ext uri="{FF2B5EF4-FFF2-40B4-BE49-F238E27FC236}">
                <a16:creationId xmlns:a16="http://schemas.microsoft.com/office/drawing/2014/main" id="{5545397C-04DB-3744-944B-FEEC89DA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9367" y="2220250"/>
            <a:ext cx="2431247" cy="243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59BEEE34-BE6C-5C4F-980F-576B262A6784}"/>
              </a:ext>
            </a:extLst>
          </p:cNvPr>
          <p:cNvSpPr txBox="1">
            <a:spLocks/>
          </p:cNvSpPr>
          <p:nvPr/>
        </p:nvSpPr>
        <p:spPr>
          <a:xfrm>
            <a:off x="14036833" y="4794863"/>
            <a:ext cx="2433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QUALITY Rep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DED8CB7-27E0-AC4C-B7FF-CEB48D3CFF5B}"/>
              </a:ext>
            </a:extLst>
          </p:cNvPr>
          <p:cNvSpPr txBox="1"/>
          <p:nvPr/>
        </p:nvSpPr>
        <p:spPr>
          <a:xfrm>
            <a:off x="4525702" y="579087"/>
            <a:ext cx="314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OUR GOAL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BB935618-527F-6C4A-AC69-41239BF8B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9181" y="6244894"/>
            <a:ext cx="5444076" cy="5331912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14C761AF-C082-2943-B9E3-222174A9A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37817" y="-715393"/>
            <a:ext cx="6758730" cy="552717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79051ED2-2493-6540-B3F4-2DA96634FEA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" r="57517"/>
          <a:stretch/>
        </p:blipFill>
        <p:spPr>
          <a:xfrm>
            <a:off x="-657654" y="-7759713"/>
            <a:ext cx="6068956" cy="5197283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36F075F8-6768-554F-A139-C2D5367271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24536" y="-9752206"/>
            <a:ext cx="7077753" cy="3837612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0C37DC4-88F7-BE46-BDB9-03773C6859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24485" y="10544300"/>
            <a:ext cx="5373968" cy="3352079"/>
          </a:xfrm>
          <a:prstGeom prst="rect">
            <a:avLst/>
          </a:prstGeom>
        </p:spPr>
      </p:pic>
      <p:pic>
        <p:nvPicPr>
          <p:cNvPr id="131" name="Picture 2" descr="Pdf file download icon Stock Vector | Adobe Stock">
            <a:extLst>
              <a:ext uri="{FF2B5EF4-FFF2-40B4-BE49-F238E27FC236}">
                <a16:creationId xmlns:a16="http://schemas.microsoft.com/office/drawing/2014/main" id="{41262227-B265-D044-97F3-58BAB040F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750" y="-5954075"/>
            <a:ext cx="1890020" cy="18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4" descr="Attachment Document Icon PNG Images, Vectors Free Download - Pngtree">
            <a:extLst>
              <a:ext uri="{FF2B5EF4-FFF2-40B4-BE49-F238E27FC236}">
                <a16:creationId xmlns:a16="http://schemas.microsoft.com/office/drawing/2014/main" id="{BE7F792E-2AF5-B34E-8EAF-FC0BFA8B9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27185" y="11637121"/>
            <a:ext cx="1601304" cy="16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0145E78E-30B9-9E4B-AAE2-50D06CF940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9441354" y="6190763"/>
            <a:ext cx="3075827" cy="2811363"/>
          </a:xfrm>
          <a:prstGeom prst="rect">
            <a:avLst/>
          </a:prstGeom>
        </p:spPr>
      </p:pic>
      <p:pic>
        <p:nvPicPr>
          <p:cNvPr id="130" name="Picture 4" descr="How to Organize Your Gmail Inbox in 15 Minutes: [17 Tips + Examples]">
            <a:extLst>
              <a:ext uri="{FF2B5EF4-FFF2-40B4-BE49-F238E27FC236}">
                <a16:creationId xmlns:a16="http://schemas.microsoft.com/office/drawing/2014/main" id="{95B220A3-E665-2E4B-B392-A8F44005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12942" y="-5122365"/>
            <a:ext cx="6319487" cy="307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Gmail: Sending Email">
            <a:extLst>
              <a:ext uri="{FF2B5EF4-FFF2-40B4-BE49-F238E27FC236}">
                <a16:creationId xmlns:a16="http://schemas.microsoft.com/office/drawing/2014/main" id="{1D09413A-D40F-0144-8EE9-3EA91126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3166" y="11213850"/>
            <a:ext cx="4098592" cy="31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Box 141">
            <a:hlinkClick r:id="rId17"/>
            <a:extLst>
              <a:ext uri="{FF2B5EF4-FFF2-40B4-BE49-F238E27FC236}">
                <a16:creationId xmlns:a16="http://schemas.microsoft.com/office/drawing/2014/main" id="{2DBB7E9A-2DF7-2F4B-B66D-8D88590B839B}"/>
              </a:ext>
            </a:extLst>
          </p:cNvPr>
          <p:cNvSpPr txBox="1"/>
          <p:nvPr/>
        </p:nvSpPr>
        <p:spPr>
          <a:xfrm>
            <a:off x="12513175" y="3136613"/>
            <a:ext cx="8731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3200" u="sng" dirty="0">
                <a:solidFill>
                  <a:srgbClr val="00B0F0"/>
                </a:solidFill>
                <a:effectLst/>
                <a:hlinkClick r:id="rId17"/>
              </a:rPr>
              <a:t>Here’s how it looks!</a:t>
            </a:r>
            <a:endParaRPr lang="en-US" sz="3200" u="sng" dirty="0">
              <a:solidFill>
                <a:srgbClr val="00B0F0"/>
              </a:solidFill>
              <a:effectLst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9B85CA7-D222-5449-B2D2-1EC2C5D3373E}"/>
              </a:ext>
            </a:extLst>
          </p:cNvPr>
          <p:cNvSpPr txBox="1"/>
          <p:nvPr/>
        </p:nvSpPr>
        <p:spPr>
          <a:xfrm>
            <a:off x="374374" y="1969622"/>
            <a:ext cx="5355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</a:rPr>
              <a:t>Less    time     consumption 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and    More     efficiency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FF379E6-7C9A-7A49-9DC3-66B6338C5843}"/>
              </a:ext>
            </a:extLst>
          </p:cNvPr>
          <p:cNvSpPr txBox="1"/>
          <p:nvPr/>
        </p:nvSpPr>
        <p:spPr>
          <a:xfrm>
            <a:off x="7155127" y="2021292"/>
            <a:ext cx="40430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  <a:effectLst/>
              </a:rPr>
              <a:t>All    in    One    record    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generating    and 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keeping    platform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4DB182C-2643-B14D-902A-87C08F208C75}"/>
              </a:ext>
            </a:extLst>
          </p:cNvPr>
          <p:cNvSpPr txBox="1"/>
          <p:nvPr/>
        </p:nvSpPr>
        <p:spPr>
          <a:xfrm>
            <a:off x="1339190" y="4747887"/>
            <a:ext cx="3443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effectLst/>
              </a:rPr>
              <a:t>Simplicity 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</a:rPr>
              <a:t>and 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</a:rPr>
              <a:t>Accessibility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438D0B6-DD4E-C544-A933-1FE70D668CA5}"/>
              </a:ext>
            </a:extLst>
          </p:cNvPr>
          <p:cNvSpPr txBox="1"/>
          <p:nvPr/>
        </p:nvSpPr>
        <p:spPr>
          <a:xfrm>
            <a:off x="6742130" y="4744213"/>
            <a:ext cx="4875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effectLst/>
              </a:rPr>
              <a:t>Reducing    reliance </a:t>
            </a:r>
          </a:p>
          <a:p>
            <a:r>
              <a:rPr lang="en-US" dirty="0">
                <a:solidFill>
                  <a:schemeClr val="tx1"/>
                </a:solidFill>
                <a:effectLst/>
              </a:rPr>
              <a:t>on    Excel</a:t>
            </a:r>
          </a:p>
        </p:txBody>
      </p:sp>
    </p:spTree>
    <p:extLst>
      <p:ext uri="{BB962C8B-B14F-4D97-AF65-F5344CB8AC3E}">
        <p14:creationId xmlns:p14="http://schemas.microsoft.com/office/powerpoint/2010/main" val="3486285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4F4CBC-1764-E449-9666-4A8080A6AD83}"/>
              </a:ext>
            </a:extLst>
          </p:cNvPr>
          <p:cNvSpPr txBox="1"/>
          <p:nvPr/>
        </p:nvSpPr>
        <p:spPr>
          <a:xfrm>
            <a:off x="1219304" y="13527903"/>
            <a:ext cx="5086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Introduction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4EE083-3B6E-C346-B539-171FAD471419}"/>
              </a:ext>
            </a:extLst>
          </p:cNvPr>
          <p:cNvSpPr txBox="1"/>
          <p:nvPr/>
        </p:nvSpPr>
        <p:spPr>
          <a:xfrm>
            <a:off x="1219304" y="11213850"/>
            <a:ext cx="7468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Project: </a:t>
            </a:r>
            <a:r>
              <a:rPr lang="en-US" dirty="0">
                <a:solidFill>
                  <a:schemeClr val="bg1"/>
                </a:solidFill>
                <a:latin typeface="Centauri" panose="02000500000000000000" pitchFamily="2" charset="0"/>
              </a:rPr>
              <a:t>OSS-NCR</a:t>
            </a:r>
          </a:p>
          <a:p>
            <a:pPr marL="574675" indent="-574675">
              <a:buSzPct val="85000"/>
              <a:buBlip>
                <a:blip r:embed="rId4"/>
              </a:buBlip>
            </a:pPr>
            <a:endParaRPr lang="en-US" dirty="0">
              <a:solidFill>
                <a:schemeClr val="bg1"/>
              </a:solidFill>
              <a:latin typeface="Centauri" panose="02000500000000000000" pitchFamily="2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Presentation Content: Data Model Revision and Insight of NCR process.</a:t>
            </a:r>
          </a:p>
        </p:txBody>
      </p: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468E0DA9-54D3-4F4E-8A31-ACC3E64B3F76}"/>
              </a:ext>
            </a:extLst>
          </p:cNvPr>
          <p:cNvGraphicFramePr>
            <a:graphicFrameLocks noGrp="1"/>
          </p:cNvGraphicFramePr>
          <p:nvPr/>
        </p:nvGraphicFramePr>
        <p:xfrm>
          <a:off x="574303" y="8691192"/>
          <a:ext cx="98170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702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0846">
                <a:tc>
                  <a:txBody>
                    <a:bodyPr/>
                    <a:lstStyle/>
                    <a:p>
                      <a:r>
                        <a:rPr lang="en-US" sz="1050" dirty="0"/>
                        <a:t>SUPPLIER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supplierID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supplierName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ncrLogNum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C4939331-F4EB-954D-8EA2-FAD6A1A2118A}"/>
              </a:ext>
            </a:extLst>
          </p:cNvPr>
          <p:cNvGraphicFramePr>
            <a:graphicFrameLocks noGrp="1"/>
          </p:cNvGraphicFramePr>
          <p:nvPr/>
        </p:nvGraphicFramePr>
        <p:xfrm>
          <a:off x="-7254470" y="3710479"/>
          <a:ext cx="1654570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57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82290">
                <a:tc>
                  <a:txBody>
                    <a:bodyPr/>
                    <a:lstStyle/>
                    <a:p>
                      <a:r>
                        <a:rPr lang="en-US" sz="1050" dirty="0"/>
                        <a:t>PRODUCT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prodDescription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supplierID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146865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3B63343-681F-4D4D-8F89-5A80993E9281}"/>
              </a:ext>
            </a:extLst>
          </p:cNvPr>
          <p:cNvGraphicFramePr>
            <a:graphicFrameLocks noGrp="1"/>
          </p:cNvGraphicFramePr>
          <p:nvPr/>
        </p:nvGraphicFramePr>
        <p:xfrm>
          <a:off x="5642778" y="7466510"/>
          <a:ext cx="1026893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89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NCR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ncrLogNumber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ncrActive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50392DF4-ABD5-5C46-A546-46FA1D42C59B}"/>
              </a:ext>
            </a:extLst>
          </p:cNvPr>
          <p:cNvGraphicFramePr>
            <a:graphicFrameLocks noGrp="1"/>
          </p:cNvGraphicFramePr>
          <p:nvPr/>
        </p:nvGraphicFramePr>
        <p:xfrm>
          <a:off x="2849062" y="7382614"/>
          <a:ext cx="1422084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084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NCRQUALITYREP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qRepID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ncrFormConfirm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ncrIdentityProcess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ncrDefectDescription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ncrQuantityDefective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49637"/>
                  </a:ext>
                </a:extLst>
              </a:tr>
            </a:tbl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44B20326-5F88-FA4F-A6F6-BBB348D7879B}"/>
              </a:ext>
            </a:extLst>
          </p:cNvPr>
          <p:cNvGrpSpPr/>
          <p:nvPr/>
        </p:nvGrpSpPr>
        <p:grpSpPr>
          <a:xfrm rot="10800000">
            <a:off x="5812193" y="8052315"/>
            <a:ext cx="523220" cy="1088945"/>
            <a:chOff x="5851092" y="3732623"/>
            <a:chExt cx="523220" cy="108894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AA000F4-E823-ED48-B226-152A277234F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828772"/>
              <a:ext cx="0" cy="99279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11301B-33A4-B344-A1BF-D3A4139ACA77}"/>
                </a:ext>
              </a:extLst>
            </p:cNvPr>
            <p:cNvSpPr txBox="1"/>
            <p:nvPr/>
          </p:nvSpPr>
          <p:spPr>
            <a:xfrm rot="5400000">
              <a:off x="5930601" y="3653114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A3EA500-EBAD-FD4F-B314-CF72E9A48B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720061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110C45-D5FD-3146-9660-8D56662BF49D}"/>
              </a:ext>
            </a:extLst>
          </p:cNvPr>
          <p:cNvGrpSpPr/>
          <p:nvPr/>
        </p:nvGrpSpPr>
        <p:grpSpPr>
          <a:xfrm rot="16200000">
            <a:off x="708262" y="7920617"/>
            <a:ext cx="704015" cy="523220"/>
            <a:chOff x="3615489" y="5132046"/>
            <a:chExt cx="704015" cy="52322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0E3736F-4F51-6E46-B66E-A8C576CD1CB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912681" y="5076905"/>
              <a:ext cx="0" cy="59438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5260F2-D5B8-D345-877D-DEC105E3AB9C}"/>
                </a:ext>
              </a:extLst>
            </p:cNvPr>
            <p:cNvSpPr txBox="1"/>
            <p:nvPr/>
          </p:nvSpPr>
          <p:spPr>
            <a:xfrm rot="10800000">
              <a:off x="3955302" y="5132046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E3F5C0D-7CC5-3E4B-9D40-F6408FAC31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06764" y="5374096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9625CC7-8BA9-4F4E-B22A-64DF5D9CFF76}"/>
              </a:ext>
            </a:extLst>
          </p:cNvPr>
          <p:cNvSpPr txBox="1"/>
          <p:nvPr/>
        </p:nvSpPr>
        <p:spPr>
          <a:xfrm>
            <a:off x="3501379" y="-4048181"/>
            <a:ext cx="5189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Data  model v. 2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C39CBAA-C2AB-924F-AABE-AD9B22A4C87D}"/>
              </a:ext>
            </a:extLst>
          </p:cNvPr>
          <p:cNvGrpSpPr/>
          <p:nvPr/>
        </p:nvGrpSpPr>
        <p:grpSpPr>
          <a:xfrm>
            <a:off x="1219304" y="-726280"/>
            <a:ext cx="312609" cy="1928763"/>
            <a:chOff x="1349933" y="0"/>
            <a:chExt cx="226142" cy="139527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1547195-BDD3-9C49-88B2-967BA6E57EC8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13E4F9F-2955-D44D-945F-00B3875F6258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DF668C1-1003-5C4E-9C9B-74A1DA360BBC}"/>
              </a:ext>
            </a:extLst>
          </p:cNvPr>
          <p:cNvCxnSpPr>
            <a:cxnSpLocks/>
          </p:cNvCxnSpPr>
          <p:nvPr/>
        </p:nvCxnSpPr>
        <p:spPr>
          <a:xfrm>
            <a:off x="966440" y="-1043225"/>
            <a:ext cx="0" cy="17550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42EAF8BC-073B-C84D-AFCA-F21A7EA73D4C}"/>
              </a:ext>
            </a:extLst>
          </p:cNvPr>
          <p:cNvCxnSpPr>
            <a:cxnSpLocks/>
          </p:cNvCxnSpPr>
          <p:nvPr/>
        </p:nvCxnSpPr>
        <p:spPr>
          <a:xfrm rot="5400000">
            <a:off x="-596946" y="-221092"/>
            <a:ext cx="2308435" cy="156556"/>
          </a:xfrm>
          <a:prstGeom prst="bentConnector3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3DEA7E6-5A4F-E84F-9D71-A78745EC511A}"/>
              </a:ext>
            </a:extLst>
          </p:cNvPr>
          <p:cNvGrpSpPr/>
          <p:nvPr/>
        </p:nvGrpSpPr>
        <p:grpSpPr>
          <a:xfrm rot="5400000">
            <a:off x="12377822" y="5021508"/>
            <a:ext cx="312609" cy="1928763"/>
            <a:chOff x="1349933" y="0"/>
            <a:chExt cx="226142" cy="139527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28ED249-A4C0-724F-9655-1D614D792771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2EFB6E9-C075-5A4F-B4A9-C404FBE72350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99CD7FBB-3843-F049-BDAF-3B1336B9B7E4}"/>
              </a:ext>
            </a:extLst>
          </p:cNvPr>
          <p:cNvCxnSpPr/>
          <p:nvPr/>
        </p:nvCxnSpPr>
        <p:spPr>
          <a:xfrm rot="10800000">
            <a:off x="11908907" y="6298498"/>
            <a:ext cx="2727366" cy="353609"/>
          </a:xfrm>
          <a:prstGeom prst="bentConnector3">
            <a:avLst>
              <a:gd name="adj1" fmla="val 630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">
            <a:extLst>
              <a:ext uri="{FF2B5EF4-FFF2-40B4-BE49-F238E27FC236}">
                <a16:creationId xmlns:a16="http://schemas.microsoft.com/office/drawing/2014/main" id="{A76E1947-A636-0546-A464-7B22873C3ABD}"/>
              </a:ext>
            </a:extLst>
          </p:cNvPr>
          <p:cNvGraphicFramePr>
            <a:graphicFrameLocks noGrp="1"/>
          </p:cNvGraphicFramePr>
          <p:nvPr/>
        </p:nvGraphicFramePr>
        <p:xfrm>
          <a:off x="-5200570" y="2884526"/>
          <a:ext cx="1527381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381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PRODUCT_ORDER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orderProductQuantity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aphicFrame>
        <p:nvGraphicFramePr>
          <p:cNvPr id="84" name="Table 7">
            <a:extLst>
              <a:ext uri="{FF2B5EF4-FFF2-40B4-BE49-F238E27FC236}">
                <a16:creationId xmlns:a16="http://schemas.microsoft.com/office/drawing/2014/main" id="{4AE56908-7086-4B40-8A3F-38846AD886DD}"/>
              </a:ext>
            </a:extLst>
          </p:cNvPr>
          <p:cNvGraphicFramePr>
            <a:graphicFrameLocks noGrp="1"/>
          </p:cNvGraphicFramePr>
          <p:nvPr/>
        </p:nvGraphicFramePr>
        <p:xfrm>
          <a:off x="-3256811" y="1569403"/>
          <a:ext cx="1490183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18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SALE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salesOrderReceiptNum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7A6B088-45FE-5C41-9B6A-D4E6AA8DD6B0}"/>
              </a:ext>
            </a:extLst>
          </p:cNvPr>
          <p:cNvGrpSpPr/>
          <p:nvPr/>
        </p:nvGrpSpPr>
        <p:grpSpPr>
          <a:xfrm>
            <a:off x="-2497380" y="3228640"/>
            <a:ext cx="1321569" cy="200360"/>
            <a:chOff x="1823252" y="2267748"/>
            <a:chExt cx="1321569" cy="200360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89E7750-6FC9-5E49-91A6-693B18FB1092}"/>
                </a:ext>
              </a:extLst>
            </p:cNvPr>
            <p:cNvGrpSpPr/>
            <p:nvPr/>
          </p:nvGrpSpPr>
          <p:grpSpPr>
            <a:xfrm>
              <a:off x="1823252" y="2267748"/>
              <a:ext cx="1321569" cy="200357"/>
              <a:chOff x="3615489" y="5273917"/>
              <a:chExt cx="1321569" cy="200357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E128B9C-7BBE-ED41-866C-EE09AF5F0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1321569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8694556-F11E-F74C-B440-0A6232E00FC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DB28A63-3853-D34A-A291-FEAA093590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50756" y="2367930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3" name="Table 7">
            <a:extLst>
              <a:ext uri="{FF2B5EF4-FFF2-40B4-BE49-F238E27FC236}">
                <a16:creationId xmlns:a16="http://schemas.microsoft.com/office/drawing/2014/main" id="{C70C843F-43D1-4A45-AC98-295A0552EF36}"/>
              </a:ext>
            </a:extLst>
          </p:cNvPr>
          <p:cNvGraphicFramePr>
            <a:graphicFrameLocks noGrp="1"/>
          </p:cNvGraphicFramePr>
          <p:nvPr/>
        </p:nvGraphicFramePr>
        <p:xfrm>
          <a:off x="5401527" y="9384835"/>
          <a:ext cx="1442378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EMPLOYEEINCHARGE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</a:tbl>
          </a:graphicData>
        </a:graphic>
      </p:graphicFrame>
      <p:graphicFrame>
        <p:nvGraphicFramePr>
          <p:cNvPr id="95" name="Table 7">
            <a:extLst>
              <a:ext uri="{FF2B5EF4-FFF2-40B4-BE49-F238E27FC236}">
                <a16:creationId xmlns:a16="http://schemas.microsoft.com/office/drawing/2014/main" id="{E52ABB5C-62A7-7746-A65F-884B15ACF040}"/>
              </a:ext>
            </a:extLst>
          </p:cNvPr>
          <p:cNvGraphicFramePr>
            <a:graphicFrameLocks noGrp="1"/>
          </p:cNvGraphicFramePr>
          <p:nvPr/>
        </p:nvGraphicFramePr>
        <p:xfrm>
          <a:off x="-4153471" y="1046831"/>
          <a:ext cx="7666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60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644732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75126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22567"/>
                  </a:ext>
                </a:extLst>
              </a:tr>
            </a:tbl>
          </a:graphicData>
        </a:graphic>
      </p:graphicFrame>
      <p:graphicFrame>
        <p:nvGraphicFramePr>
          <p:cNvPr id="96" name="Table 7">
            <a:extLst>
              <a:ext uri="{FF2B5EF4-FFF2-40B4-BE49-F238E27FC236}">
                <a16:creationId xmlns:a16="http://schemas.microsoft.com/office/drawing/2014/main" id="{FD643C9C-A787-B94F-AB38-B5F5C2423490}"/>
              </a:ext>
            </a:extLst>
          </p:cNvPr>
          <p:cNvGraphicFramePr>
            <a:graphicFrameLocks noGrp="1"/>
          </p:cNvGraphicFramePr>
          <p:nvPr/>
        </p:nvGraphicFramePr>
        <p:xfrm>
          <a:off x="-5826703" y="1418259"/>
          <a:ext cx="1009329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329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REVISIONLOG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revLogID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97" name="Table 7">
            <a:extLst>
              <a:ext uri="{FF2B5EF4-FFF2-40B4-BE49-F238E27FC236}">
                <a16:creationId xmlns:a16="http://schemas.microsoft.com/office/drawing/2014/main" id="{A9F7B0B8-D3A7-AC4D-9F84-43597EFB0BEA}"/>
              </a:ext>
            </a:extLst>
          </p:cNvPr>
          <p:cNvGraphicFramePr>
            <a:graphicFrameLocks noGrp="1"/>
          </p:cNvGraphicFramePr>
          <p:nvPr/>
        </p:nvGraphicFramePr>
        <p:xfrm>
          <a:off x="21237679" y="5433721"/>
          <a:ext cx="144237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EMPLOYEE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98" name="Table 7">
            <a:extLst>
              <a:ext uri="{FF2B5EF4-FFF2-40B4-BE49-F238E27FC236}">
                <a16:creationId xmlns:a16="http://schemas.microsoft.com/office/drawing/2014/main" id="{0CB0EA6C-EC29-EF44-B75E-DB5BCBB84EE8}"/>
              </a:ext>
            </a:extLst>
          </p:cNvPr>
          <p:cNvGraphicFramePr>
            <a:graphicFrameLocks noGrp="1"/>
          </p:cNvGraphicFramePr>
          <p:nvPr/>
        </p:nvGraphicFramePr>
        <p:xfrm>
          <a:off x="19040392" y="5559451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99" name="Table 7">
            <a:extLst>
              <a:ext uri="{FF2B5EF4-FFF2-40B4-BE49-F238E27FC236}">
                <a16:creationId xmlns:a16="http://schemas.microsoft.com/office/drawing/2014/main" id="{793746A0-98EE-3F4B-86A0-03822BEF3604}"/>
              </a:ext>
            </a:extLst>
          </p:cNvPr>
          <p:cNvGraphicFramePr>
            <a:graphicFrameLocks noGrp="1"/>
          </p:cNvGraphicFramePr>
          <p:nvPr/>
        </p:nvGraphicFramePr>
        <p:xfrm>
          <a:off x="19802675" y="3660059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roleType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100" name="Table 7">
            <a:extLst>
              <a:ext uri="{FF2B5EF4-FFF2-40B4-BE49-F238E27FC236}">
                <a16:creationId xmlns:a16="http://schemas.microsoft.com/office/drawing/2014/main" id="{E3D13527-BA23-5A4B-9D12-3A28579CAB49}"/>
              </a:ext>
            </a:extLst>
          </p:cNvPr>
          <p:cNvGraphicFramePr>
            <a:graphicFrameLocks noGrp="1"/>
          </p:cNvGraphicFramePr>
          <p:nvPr/>
        </p:nvGraphicFramePr>
        <p:xfrm>
          <a:off x="21832747" y="1789091"/>
          <a:ext cx="166462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NCRENGINEERINSPECTOR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101" name="Table 7">
            <a:extLst>
              <a:ext uri="{FF2B5EF4-FFF2-40B4-BE49-F238E27FC236}">
                <a16:creationId xmlns:a16="http://schemas.microsoft.com/office/drawing/2014/main" id="{C03EBCB0-B94C-7948-BD60-0EC2DECB5AE2}"/>
              </a:ext>
            </a:extLst>
          </p:cNvPr>
          <p:cNvGraphicFramePr>
            <a:graphicFrameLocks noGrp="1"/>
          </p:cNvGraphicFramePr>
          <p:nvPr/>
        </p:nvGraphicFramePr>
        <p:xfrm>
          <a:off x="18929268" y="1550636"/>
          <a:ext cx="1664626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REVIEWENGINEER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reviewEngID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reviewCustUpdate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117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79264"/>
                  </a:ext>
                </a:extLst>
              </a:tr>
            </a:tbl>
          </a:graphicData>
        </a:graphic>
      </p:graphicFrame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3CF7182-7F24-2044-BC4E-F8811AE9BF73}"/>
              </a:ext>
            </a:extLst>
          </p:cNvPr>
          <p:cNvGrpSpPr/>
          <p:nvPr/>
        </p:nvGrpSpPr>
        <p:grpSpPr>
          <a:xfrm>
            <a:off x="-3712691" y="2919784"/>
            <a:ext cx="1967365" cy="790702"/>
            <a:chOff x="940537" y="2919784"/>
            <a:chExt cx="1967365" cy="79070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47836B7-B480-D54C-AA9B-9D036420F916}"/>
                </a:ext>
              </a:extLst>
            </p:cNvPr>
            <p:cNvGrpSpPr/>
            <p:nvPr/>
          </p:nvGrpSpPr>
          <p:grpSpPr>
            <a:xfrm rot="16200000">
              <a:off x="1528869" y="2331452"/>
              <a:ext cx="790702" cy="1967365"/>
              <a:chOff x="3615487" y="5273917"/>
              <a:chExt cx="790702" cy="1967365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7246176-AEDA-CA44-8FA9-EFC007EC030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3890472" y="5099102"/>
                <a:ext cx="10" cy="549979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D45049-5F7D-2645-97F3-50EC0EE0DE02}"/>
                  </a:ext>
                </a:extLst>
              </p:cNvPr>
              <p:cNvSpPr txBox="1"/>
              <p:nvPr/>
            </p:nvSpPr>
            <p:spPr>
              <a:xfrm rot="16200000">
                <a:off x="3962478" y="6797571"/>
                <a:ext cx="36420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&gt;</a:t>
                </a:r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FAAE2AA-6899-EA46-AF79-B80A351A2DB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1F12896-D6A6-EB44-A632-223B7F072F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5525" y="3160507"/>
              <a:ext cx="177088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6568C8B-4FB8-6843-BEAE-0E7792C6637F}"/>
              </a:ext>
            </a:extLst>
          </p:cNvPr>
          <p:cNvGrpSpPr/>
          <p:nvPr/>
        </p:nvGrpSpPr>
        <p:grpSpPr>
          <a:xfrm>
            <a:off x="-3564116" y="1499277"/>
            <a:ext cx="1363412" cy="523220"/>
            <a:chOff x="1544491" y="1499277"/>
            <a:chExt cx="1363412" cy="523220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83DD5E5-986C-F544-AD82-3F2CAC9F90BF}"/>
                </a:ext>
              </a:extLst>
            </p:cNvPr>
            <p:cNvSpPr txBox="1"/>
            <p:nvPr/>
          </p:nvSpPr>
          <p:spPr>
            <a:xfrm rot="10800000">
              <a:off x="2543701" y="1499277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46E9E9C-9B9C-714D-8BA9-7F23FD38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44491" y="1740001"/>
              <a:ext cx="125192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1EF4C46-F31D-1445-B44D-60918B323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25344" y="1743557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3ABE97B-BEC3-9A49-A61A-766950F61604}"/>
              </a:ext>
            </a:extLst>
          </p:cNvPr>
          <p:cNvGrpSpPr/>
          <p:nvPr/>
        </p:nvGrpSpPr>
        <p:grpSpPr>
          <a:xfrm>
            <a:off x="-4161411" y="1143661"/>
            <a:ext cx="2620177" cy="1518351"/>
            <a:chOff x="3569707" y="1143661"/>
            <a:chExt cx="2620177" cy="1518351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820A66F-0D39-164C-8409-D27446A8897A}"/>
                </a:ext>
              </a:extLst>
            </p:cNvPr>
            <p:cNvGrpSpPr/>
            <p:nvPr/>
          </p:nvGrpSpPr>
          <p:grpSpPr>
            <a:xfrm>
              <a:off x="3569707" y="1143661"/>
              <a:ext cx="2620177" cy="1429191"/>
              <a:chOff x="1823252" y="2264691"/>
              <a:chExt cx="2620177" cy="1429191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AA17F71-8060-FF4D-B7E9-D7D5BE89A700}"/>
                  </a:ext>
                </a:extLst>
              </p:cNvPr>
              <p:cNvGrpSpPr/>
              <p:nvPr/>
            </p:nvGrpSpPr>
            <p:grpSpPr>
              <a:xfrm>
                <a:off x="1823252" y="2264691"/>
                <a:ext cx="2520797" cy="203414"/>
                <a:chOff x="3615489" y="5270860"/>
                <a:chExt cx="2520797" cy="203414"/>
              </a:xfrm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1D82182-4647-1B47-966A-827F97EBE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5489" y="5374097"/>
                  <a:ext cx="252079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7D86C971-CB53-F144-AB20-F1886E31BC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02679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0FA84982-5B82-964C-9A7A-F061F7E0A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65A2F95-E626-A448-9697-70D71784BAD7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B07FC2B-1FB7-E340-B612-D32F7B86E700}"/>
              </a:ext>
            </a:extLst>
          </p:cNvPr>
          <p:cNvGrpSpPr/>
          <p:nvPr/>
        </p:nvGrpSpPr>
        <p:grpSpPr>
          <a:xfrm>
            <a:off x="-1497593" y="2320925"/>
            <a:ext cx="523220" cy="671244"/>
            <a:chOff x="3808167" y="2320925"/>
            <a:chExt cx="523220" cy="671244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00025F3-A352-C743-9731-1245D7487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3098" y="2320925"/>
              <a:ext cx="0" cy="5616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B8C8946-B311-384F-869A-33D1063C26F8}"/>
                </a:ext>
              </a:extLst>
            </p:cNvPr>
            <p:cNvSpPr txBox="1"/>
            <p:nvPr/>
          </p:nvSpPr>
          <p:spPr>
            <a:xfrm rot="16200000">
              <a:off x="3887676" y="2548458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79CE438-7CD6-704A-BA64-AC7962889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3529" y="2410639"/>
              <a:ext cx="199136" cy="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44D3D2D-3FF9-5249-864E-3BB1684C647B}"/>
              </a:ext>
            </a:extLst>
          </p:cNvPr>
          <p:cNvGrpSpPr/>
          <p:nvPr/>
        </p:nvGrpSpPr>
        <p:grpSpPr>
          <a:xfrm rot="16200000">
            <a:off x="16985012" y="5438483"/>
            <a:ext cx="523220" cy="899197"/>
            <a:chOff x="5849245" y="3717438"/>
            <a:chExt cx="523220" cy="899197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4056D8-7F5E-BE4F-95A3-12131611A2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9AD1630-00DF-4F49-A816-66387B65E4E1}"/>
                </a:ext>
              </a:extLst>
            </p:cNvPr>
            <p:cNvSpPr txBox="1"/>
            <p:nvPr/>
          </p:nvSpPr>
          <p:spPr>
            <a:xfrm rot="5400000">
              <a:off x="5928754" y="3637929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2103F67-BCB9-2F45-AB38-E0A7DE6CC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8A1F3F3-CDE1-6948-A82E-B9123EECC3B9}"/>
              </a:ext>
            </a:extLst>
          </p:cNvPr>
          <p:cNvGrpSpPr/>
          <p:nvPr/>
        </p:nvGrpSpPr>
        <p:grpSpPr>
          <a:xfrm rot="5400000">
            <a:off x="17675967" y="5479651"/>
            <a:ext cx="523220" cy="899003"/>
            <a:chOff x="5851095" y="3717632"/>
            <a:chExt cx="523220" cy="899003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F099852-1603-0548-BA77-0CC957ADC4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4C43DFF-6647-7445-BF29-18B90A617F9A}"/>
                </a:ext>
              </a:extLst>
            </p:cNvPr>
            <p:cNvSpPr txBox="1"/>
            <p:nvPr/>
          </p:nvSpPr>
          <p:spPr>
            <a:xfrm rot="5400000">
              <a:off x="5930604" y="3638123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C0984D2-400D-3B48-8709-FFA5F6FB99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C186D5C-C355-4E40-A549-B3534DD9E146}"/>
              </a:ext>
            </a:extLst>
          </p:cNvPr>
          <p:cNvGrpSpPr/>
          <p:nvPr/>
        </p:nvGrpSpPr>
        <p:grpSpPr>
          <a:xfrm rot="10800000">
            <a:off x="18125469" y="4408227"/>
            <a:ext cx="523220" cy="1264528"/>
            <a:chOff x="5846497" y="3352107"/>
            <a:chExt cx="523220" cy="1264528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7D29E23-023F-B34F-BC1B-113FAB8019F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467024"/>
              <a:ext cx="0" cy="114961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5430AE1-8018-1A40-817C-11EE17C65E91}"/>
                </a:ext>
              </a:extLst>
            </p:cNvPr>
            <p:cNvSpPr txBox="1"/>
            <p:nvPr/>
          </p:nvSpPr>
          <p:spPr>
            <a:xfrm rot="5400000">
              <a:off x="5926006" y="3272598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3D687C6-331F-C141-BC63-089B1C74D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8C26875-C10C-BC43-8941-ADD954E16080}"/>
              </a:ext>
            </a:extLst>
          </p:cNvPr>
          <p:cNvGrpSpPr/>
          <p:nvPr/>
        </p:nvGrpSpPr>
        <p:grpSpPr>
          <a:xfrm>
            <a:off x="-3441344" y="3737747"/>
            <a:ext cx="1366687" cy="1401986"/>
            <a:chOff x="4271146" y="3737747"/>
            <a:chExt cx="1366687" cy="1401986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733BFC54-DF75-7F43-90E7-08FC7CCE9BFD}"/>
                </a:ext>
              </a:extLst>
            </p:cNvPr>
            <p:cNvGrpSpPr/>
            <p:nvPr/>
          </p:nvGrpSpPr>
          <p:grpSpPr>
            <a:xfrm>
              <a:off x="4365486" y="3737747"/>
              <a:ext cx="1272347" cy="1401986"/>
              <a:chOff x="1872474" y="2267751"/>
              <a:chExt cx="1272347" cy="1401986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76CF3124-84D8-4B4C-8B8F-AFA10752D0E3}"/>
                  </a:ext>
                </a:extLst>
              </p:cNvPr>
              <p:cNvGrpSpPr/>
              <p:nvPr/>
            </p:nvGrpSpPr>
            <p:grpSpPr>
              <a:xfrm>
                <a:off x="1872474" y="2367928"/>
                <a:ext cx="1272347" cy="1301809"/>
                <a:chOff x="3664711" y="5374097"/>
                <a:chExt cx="1272347" cy="1301809"/>
              </a:xfrm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3D71CF86-5CD1-A545-9802-9D492136C7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79043" y="5374097"/>
                  <a:ext cx="758015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A784F30B-005D-074F-89E2-825FE12EA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564532" y="6575728"/>
                  <a:ext cx="20035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767ACE5-9D92-7541-B29C-313375005EB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950756" y="2367930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6FAA161-67C7-BF48-AB84-76731139C8DE}"/>
                </a:ext>
              </a:extLst>
            </p:cNvPr>
            <p:cNvCxnSpPr>
              <a:cxnSpLocks/>
            </p:cNvCxnSpPr>
            <p:nvPr/>
          </p:nvCxnSpPr>
          <p:spPr>
            <a:xfrm>
              <a:off x="4271146" y="5035027"/>
              <a:ext cx="63583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1992348-5120-5A42-9A81-E8FB5A26B0CD}"/>
                </a:ext>
              </a:extLst>
            </p:cNvPr>
            <p:cNvCxnSpPr>
              <a:cxnSpLocks/>
            </p:cNvCxnSpPr>
            <p:nvPr/>
          </p:nvCxnSpPr>
          <p:spPr>
            <a:xfrm>
              <a:off x="4893469" y="3833397"/>
              <a:ext cx="0" cy="120938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446F4EB-5CFA-9849-9753-AC87FAB1A7CF}"/>
              </a:ext>
            </a:extLst>
          </p:cNvPr>
          <p:cNvGrpSpPr/>
          <p:nvPr/>
        </p:nvGrpSpPr>
        <p:grpSpPr>
          <a:xfrm rot="5400000">
            <a:off x="22713241" y="2276711"/>
            <a:ext cx="980534" cy="1518351"/>
            <a:chOff x="5209350" y="1143661"/>
            <a:chExt cx="980534" cy="1518351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F755438E-656F-0941-B9AC-CF0CCF8DAD3F}"/>
                </a:ext>
              </a:extLst>
            </p:cNvPr>
            <p:cNvGrpSpPr/>
            <p:nvPr/>
          </p:nvGrpSpPr>
          <p:grpSpPr>
            <a:xfrm>
              <a:off x="5209350" y="1143661"/>
              <a:ext cx="980534" cy="1429191"/>
              <a:chOff x="3462895" y="2264691"/>
              <a:chExt cx="980534" cy="1429191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FE1AF54-EFF6-2949-A423-DA08796D5783}"/>
                  </a:ext>
                </a:extLst>
              </p:cNvPr>
              <p:cNvGrpSpPr/>
              <p:nvPr/>
            </p:nvGrpSpPr>
            <p:grpSpPr>
              <a:xfrm>
                <a:off x="3462895" y="2264691"/>
                <a:ext cx="881153" cy="203414"/>
                <a:chOff x="5255132" y="5270860"/>
                <a:chExt cx="881153" cy="203414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F7EA5202-BAF6-024C-9AA4-1F6898658A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95709" y="4933520"/>
                  <a:ext cx="0" cy="88115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9EC5AB82-E458-5B45-A400-01D91EA5C1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37480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C1C9289-71E9-B848-AF42-3C10BE08FC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722AB17-BCC7-F14A-B127-CA47DC90FFEE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9A09A44-3545-B847-A0AE-053B5EF25AC3}"/>
              </a:ext>
            </a:extLst>
          </p:cNvPr>
          <p:cNvGrpSpPr/>
          <p:nvPr/>
        </p:nvGrpSpPr>
        <p:grpSpPr>
          <a:xfrm>
            <a:off x="17598961" y="2079106"/>
            <a:ext cx="737906" cy="200361"/>
            <a:chOff x="1823252" y="2267748"/>
            <a:chExt cx="737906" cy="200361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B179AE9F-8DD5-554C-9256-E6DCD3F3CE47}"/>
                </a:ext>
              </a:extLst>
            </p:cNvPr>
            <p:cNvGrpSpPr/>
            <p:nvPr/>
          </p:nvGrpSpPr>
          <p:grpSpPr>
            <a:xfrm>
              <a:off x="1823252" y="2267748"/>
              <a:ext cx="737906" cy="200357"/>
              <a:chOff x="3615489" y="5273917"/>
              <a:chExt cx="737906" cy="200357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F666CDF0-D369-7648-BA89-9E2F1CA53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737906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19136E6-78BB-0044-8C6D-7BE4396CC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00EC2482-26C5-1849-ADC4-540824C5C5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86567" y="2367931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Picture 2" descr="User - Free user icons">
            <a:extLst>
              <a:ext uri="{FF2B5EF4-FFF2-40B4-BE49-F238E27FC236}">
                <a16:creationId xmlns:a16="http://schemas.microsoft.com/office/drawing/2014/main" id="{31B01B37-532E-4A46-873F-60D6D89A4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28556" y="1447691"/>
            <a:ext cx="2360551" cy="236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99B97D2-CFEA-B74D-A056-86332177005B}"/>
              </a:ext>
            </a:extLst>
          </p:cNvPr>
          <p:cNvSpPr txBox="1">
            <a:spLocks/>
          </p:cNvSpPr>
          <p:nvPr/>
        </p:nvSpPr>
        <p:spPr>
          <a:xfrm>
            <a:off x="-6365527" y="4779335"/>
            <a:ext cx="4196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CROSSFIRE    EMPLOYEE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CACAA43-4589-1441-A4DE-D6DACBD126CD}"/>
              </a:ext>
            </a:extLst>
          </p:cNvPr>
          <p:cNvCxnSpPr/>
          <p:nvPr/>
        </p:nvCxnSpPr>
        <p:spPr>
          <a:xfrm>
            <a:off x="-11869742" y="4607613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8B820F5F-E7D8-C545-BF9F-F9D99BCCA5B2}"/>
              </a:ext>
            </a:extLst>
          </p:cNvPr>
          <p:cNvSpPr txBox="1">
            <a:spLocks/>
          </p:cNvSpPr>
          <p:nvPr/>
        </p:nvSpPr>
        <p:spPr>
          <a:xfrm>
            <a:off x="-19046000" y="4033589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ALEX ARMANI</a:t>
            </a:r>
          </a:p>
        </p:txBody>
      </p:sp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1AC65DBF-18DF-C84B-B90D-70A5AA58A959}"/>
              </a:ext>
            </a:extLst>
          </p:cNvPr>
          <p:cNvSpPr txBox="1">
            <a:spLocks/>
          </p:cNvSpPr>
          <p:nvPr/>
        </p:nvSpPr>
        <p:spPr>
          <a:xfrm>
            <a:off x="33412843" y="1405486"/>
            <a:ext cx="180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ROLE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B7D95D9-DBAD-D647-8AFD-44E301D8E624}"/>
              </a:ext>
            </a:extLst>
          </p:cNvPr>
          <p:cNvCxnSpPr/>
          <p:nvPr/>
        </p:nvCxnSpPr>
        <p:spPr>
          <a:xfrm>
            <a:off x="26514632" y="1951936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2" descr="Quality - Free industry icons">
            <a:extLst>
              <a:ext uri="{FF2B5EF4-FFF2-40B4-BE49-F238E27FC236}">
                <a16:creationId xmlns:a16="http://schemas.microsoft.com/office/drawing/2014/main" id="{5545397C-04DB-3744-944B-FEEC89DA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9367" y="2220250"/>
            <a:ext cx="2431247" cy="243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59BEEE34-BE6C-5C4F-980F-576B262A6784}"/>
              </a:ext>
            </a:extLst>
          </p:cNvPr>
          <p:cNvSpPr txBox="1">
            <a:spLocks/>
          </p:cNvSpPr>
          <p:nvPr/>
        </p:nvSpPr>
        <p:spPr>
          <a:xfrm>
            <a:off x="14036833" y="4794863"/>
            <a:ext cx="2433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QUALITY Rep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DED8CB7-27E0-AC4C-B7FF-CEB48D3CFF5B}"/>
              </a:ext>
            </a:extLst>
          </p:cNvPr>
          <p:cNvSpPr txBox="1"/>
          <p:nvPr/>
        </p:nvSpPr>
        <p:spPr>
          <a:xfrm>
            <a:off x="4525702" y="579087"/>
            <a:ext cx="314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OUR GOAL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BB935618-527F-6C4A-AC69-41239BF8B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9181" y="6244894"/>
            <a:ext cx="5444076" cy="5331912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14C761AF-C082-2943-B9E3-222174A9A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37817" y="-715393"/>
            <a:ext cx="6758730" cy="552717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79051ED2-2493-6540-B3F4-2DA96634FEA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" r="57517"/>
          <a:stretch/>
        </p:blipFill>
        <p:spPr>
          <a:xfrm>
            <a:off x="-657654" y="-7759713"/>
            <a:ext cx="6068956" cy="5197283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36F075F8-6768-554F-A139-C2D5367271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24536" y="-9752206"/>
            <a:ext cx="7077753" cy="3837612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0C37DC4-88F7-BE46-BDB9-03773C6859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24485" y="10544300"/>
            <a:ext cx="5373968" cy="3352079"/>
          </a:xfrm>
          <a:prstGeom prst="rect">
            <a:avLst/>
          </a:prstGeom>
        </p:spPr>
      </p:pic>
      <p:pic>
        <p:nvPicPr>
          <p:cNvPr id="131" name="Picture 2" descr="Pdf file download icon Stock Vector | Adobe Stock">
            <a:extLst>
              <a:ext uri="{FF2B5EF4-FFF2-40B4-BE49-F238E27FC236}">
                <a16:creationId xmlns:a16="http://schemas.microsoft.com/office/drawing/2014/main" id="{41262227-B265-D044-97F3-58BAB040F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750" y="-5954075"/>
            <a:ext cx="1890020" cy="189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4" descr="Attachment Document Icon PNG Images, Vectors Free Download - Pngtree">
            <a:extLst>
              <a:ext uri="{FF2B5EF4-FFF2-40B4-BE49-F238E27FC236}">
                <a16:creationId xmlns:a16="http://schemas.microsoft.com/office/drawing/2014/main" id="{BE7F792E-2AF5-B34E-8EAF-FC0BFA8B9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27185" y="11637121"/>
            <a:ext cx="1601304" cy="16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0145E78E-30B9-9E4B-AAE2-50D06CF940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9441354" y="6190763"/>
            <a:ext cx="3075827" cy="2811363"/>
          </a:xfrm>
          <a:prstGeom prst="rect">
            <a:avLst/>
          </a:prstGeom>
        </p:spPr>
      </p:pic>
      <p:pic>
        <p:nvPicPr>
          <p:cNvPr id="130" name="Picture 4" descr="How to Organize Your Gmail Inbox in 15 Minutes: [17 Tips + Examples]">
            <a:extLst>
              <a:ext uri="{FF2B5EF4-FFF2-40B4-BE49-F238E27FC236}">
                <a16:creationId xmlns:a16="http://schemas.microsoft.com/office/drawing/2014/main" id="{95B220A3-E665-2E4B-B392-A8F44005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12942" y="-5122365"/>
            <a:ext cx="6319487" cy="307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Gmail: Sending Email">
            <a:extLst>
              <a:ext uri="{FF2B5EF4-FFF2-40B4-BE49-F238E27FC236}">
                <a16:creationId xmlns:a16="http://schemas.microsoft.com/office/drawing/2014/main" id="{1D09413A-D40F-0144-8EE9-3EA91126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3166" y="11213850"/>
            <a:ext cx="4098592" cy="31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26B094D1-B1A0-BF46-9E6D-7294275E73F3}"/>
              </a:ext>
            </a:extLst>
          </p:cNvPr>
          <p:cNvSpPr txBox="1"/>
          <p:nvPr/>
        </p:nvSpPr>
        <p:spPr>
          <a:xfrm>
            <a:off x="374374" y="1969622"/>
            <a:ext cx="5355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</a:rPr>
              <a:t>Less    time     consumption 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and    More     efficiency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FA754CE-4D1E-A346-9A61-E6AD10059F8C}"/>
              </a:ext>
            </a:extLst>
          </p:cNvPr>
          <p:cNvSpPr txBox="1"/>
          <p:nvPr/>
        </p:nvSpPr>
        <p:spPr>
          <a:xfrm>
            <a:off x="7155127" y="2021292"/>
            <a:ext cx="40430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  <a:effectLst/>
              </a:rPr>
              <a:t>All    in    One    record    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generating    and 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</a:rPr>
              <a:t>keeping    platform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2036925-6E47-3841-BF94-04AE0084BF79}"/>
              </a:ext>
            </a:extLst>
          </p:cNvPr>
          <p:cNvSpPr txBox="1"/>
          <p:nvPr/>
        </p:nvSpPr>
        <p:spPr>
          <a:xfrm>
            <a:off x="1339190" y="4747887"/>
            <a:ext cx="3443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effectLst/>
              </a:rPr>
              <a:t>Simplicity 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</a:rPr>
              <a:t>and 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</a:rPr>
              <a:t>Accessibility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E9BADE7-1CD4-924A-99AE-699310262FCF}"/>
              </a:ext>
            </a:extLst>
          </p:cNvPr>
          <p:cNvSpPr txBox="1"/>
          <p:nvPr/>
        </p:nvSpPr>
        <p:spPr>
          <a:xfrm>
            <a:off x="6742130" y="4744213"/>
            <a:ext cx="4875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effectLst/>
              </a:rPr>
              <a:t>Reducing    reliance </a:t>
            </a:r>
          </a:p>
          <a:p>
            <a:r>
              <a:rPr lang="en-US" dirty="0">
                <a:solidFill>
                  <a:schemeClr val="tx1"/>
                </a:solidFill>
                <a:effectLst/>
              </a:rPr>
              <a:t>on    Excel</a:t>
            </a:r>
          </a:p>
        </p:txBody>
      </p:sp>
      <p:sp>
        <p:nvSpPr>
          <p:cNvPr id="142" name="TextBox 141">
            <a:hlinkClick r:id="rId17"/>
            <a:extLst>
              <a:ext uri="{FF2B5EF4-FFF2-40B4-BE49-F238E27FC236}">
                <a16:creationId xmlns:a16="http://schemas.microsoft.com/office/drawing/2014/main" id="{2DBB7E9A-2DF7-2F4B-B66D-8D88590B839B}"/>
              </a:ext>
            </a:extLst>
          </p:cNvPr>
          <p:cNvSpPr txBox="1"/>
          <p:nvPr/>
        </p:nvSpPr>
        <p:spPr>
          <a:xfrm>
            <a:off x="1730061" y="3136613"/>
            <a:ext cx="8731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effectLst>
                  <a:outerShdw blurRad="101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Centauri" panose="02000500000000000000" pitchFamily="2" charset="0"/>
              </a:defRPr>
            </a:lvl1pPr>
          </a:lstStyle>
          <a:p>
            <a:r>
              <a:rPr lang="en-US" sz="3200" u="sng" dirty="0">
                <a:solidFill>
                  <a:srgbClr val="00B0F0"/>
                </a:solidFill>
                <a:effectLst/>
                <a:hlinkClick r:id="rId17"/>
              </a:rPr>
              <a:t>Here’s how it looks!</a:t>
            </a:r>
            <a:endParaRPr lang="en-US" sz="3200" u="sng" dirty="0">
              <a:solidFill>
                <a:srgbClr val="00B0F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6848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CFA6010-1568-F34C-B768-B5A104B33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6872302"/>
            <a:ext cx="12192000" cy="13730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933" y="2268568"/>
            <a:ext cx="1878133" cy="1878133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8D9FF0-8A8E-734E-8092-5393DBE1C252}"/>
              </a:ext>
            </a:extLst>
          </p:cNvPr>
          <p:cNvSpPr txBox="1"/>
          <p:nvPr/>
        </p:nvSpPr>
        <p:spPr>
          <a:xfrm>
            <a:off x="3862054" y="4277033"/>
            <a:ext cx="44678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entauri" panose="02000500000000000000" pitchFamily="2" charset="0"/>
              </a:rPr>
              <a:t>OPTIMAL   SOFTWARE   SOLUTIONS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72C564D-860D-0745-A9BB-92A4716AEDB2}"/>
              </a:ext>
            </a:extLst>
          </p:cNvPr>
          <p:cNvGrpSpPr/>
          <p:nvPr/>
        </p:nvGrpSpPr>
        <p:grpSpPr>
          <a:xfrm>
            <a:off x="1219304" y="-313652"/>
            <a:ext cx="312609" cy="1928763"/>
            <a:chOff x="1349933" y="0"/>
            <a:chExt cx="226142" cy="13952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DA67B30-435C-C640-A5E1-60FF8E0B8FF5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88582F-160C-044E-9F96-54EEC87BA7C8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98E41E-1768-CD4D-A8D1-CA49414EDE18}"/>
              </a:ext>
            </a:extLst>
          </p:cNvPr>
          <p:cNvCxnSpPr>
            <a:cxnSpLocks/>
          </p:cNvCxnSpPr>
          <p:nvPr/>
        </p:nvCxnSpPr>
        <p:spPr>
          <a:xfrm>
            <a:off x="966440" y="-1388778"/>
            <a:ext cx="0" cy="17550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7E8D7C9-5FAC-1345-B87B-549649D46B96}"/>
              </a:ext>
            </a:extLst>
          </p:cNvPr>
          <p:cNvCxnSpPr>
            <a:cxnSpLocks/>
          </p:cNvCxnSpPr>
          <p:nvPr/>
        </p:nvCxnSpPr>
        <p:spPr>
          <a:xfrm rot="5400000">
            <a:off x="-596946" y="-167501"/>
            <a:ext cx="2308435" cy="156556"/>
          </a:xfrm>
          <a:prstGeom prst="bentConnector3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EF7B40-EAF3-2F40-9AE0-57D349530C04}"/>
              </a:ext>
            </a:extLst>
          </p:cNvPr>
          <p:cNvGrpSpPr/>
          <p:nvPr/>
        </p:nvGrpSpPr>
        <p:grpSpPr>
          <a:xfrm rot="5400000">
            <a:off x="11731389" y="5021508"/>
            <a:ext cx="312609" cy="1928763"/>
            <a:chOff x="1349933" y="0"/>
            <a:chExt cx="226142" cy="13952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51BED2-2411-B04C-911E-1D45007CF886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28C14FD-E409-624E-A25D-78B8743DB333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40324B7D-D3B0-DD49-81E7-AC67B7BB304F}"/>
              </a:ext>
            </a:extLst>
          </p:cNvPr>
          <p:cNvCxnSpPr/>
          <p:nvPr/>
        </p:nvCxnSpPr>
        <p:spPr>
          <a:xfrm rot="10800000">
            <a:off x="11488393" y="6298498"/>
            <a:ext cx="2727366" cy="353609"/>
          </a:xfrm>
          <a:prstGeom prst="bentConnector3">
            <a:avLst>
              <a:gd name="adj1" fmla="val 630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A4C3BE9-B529-B044-84EE-B41A6B046116}"/>
              </a:ext>
            </a:extLst>
          </p:cNvPr>
          <p:cNvSpPr txBox="1"/>
          <p:nvPr/>
        </p:nvSpPr>
        <p:spPr>
          <a:xfrm>
            <a:off x="-5157948" y="1726364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AGENDA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633C29-9846-E04B-8B78-B239A5143554}"/>
              </a:ext>
            </a:extLst>
          </p:cNvPr>
          <p:cNvSpPr txBox="1"/>
          <p:nvPr/>
        </p:nvSpPr>
        <p:spPr>
          <a:xfrm>
            <a:off x="-8678464" y="2690336"/>
            <a:ext cx="35205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  <a:p>
            <a:pPr>
              <a:buSzPct val="85000"/>
            </a:pP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Data Model v.2</a:t>
            </a:r>
          </a:p>
          <a:p>
            <a:pPr>
              <a:buSzPct val="85000"/>
            </a:pP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The OSS Effect (Storyboard)</a:t>
            </a:r>
          </a:p>
          <a:p>
            <a:pPr marL="574675" indent="-574675">
              <a:buSzPct val="85000"/>
              <a:buBlip>
                <a:blip r:embed="rId4"/>
              </a:buBlip>
            </a:pP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The Initial Development</a:t>
            </a:r>
          </a:p>
        </p:txBody>
      </p:sp>
    </p:spTree>
    <p:extLst>
      <p:ext uri="{BB962C8B-B14F-4D97-AF65-F5344CB8AC3E}">
        <p14:creationId xmlns:p14="http://schemas.microsoft.com/office/powerpoint/2010/main" val="989684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CFA6010-1568-F34C-B768-B5A104B33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72302"/>
            <a:ext cx="12192000" cy="13730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72C564D-860D-0745-A9BB-92A4716AEDB2}"/>
              </a:ext>
            </a:extLst>
          </p:cNvPr>
          <p:cNvGrpSpPr/>
          <p:nvPr/>
        </p:nvGrpSpPr>
        <p:grpSpPr>
          <a:xfrm>
            <a:off x="1219304" y="-1295333"/>
            <a:ext cx="312609" cy="1928763"/>
            <a:chOff x="1349933" y="0"/>
            <a:chExt cx="226142" cy="13952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DA67B30-435C-C640-A5E1-60FF8E0B8FF5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88582F-160C-044E-9F96-54EEC87BA7C8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98E41E-1768-CD4D-A8D1-CA49414EDE18}"/>
              </a:ext>
            </a:extLst>
          </p:cNvPr>
          <p:cNvCxnSpPr>
            <a:cxnSpLocks/>
          </p:cNvCxnSpPr>
          <p:nvPr/>
        </p:nvCxnSpPr>
        <p:spPr>
          <a:xfrm>
            <a:off x="966440" y="-1733804"/>
            <a:ext cx="0" cy="17550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7E8D7C9-5FAC-1345-B87B-549649D46B96}"/>
              </a:ext>
            </a:extLst>
          </p:cNvPr>
          <p:cNvCxnSpPr>
            <a:cxnSpLocks/>
          </p:cNvCxnSpPr>
          <p:nvPr/>
        </p:nvCxnSpPr>
        <p:spPr>
          <a:xfrm rot="5400000">
            <a:off x="-596946" y="-866217"/>
            <a:ext cx="2308435" cy="156556"/>
          </a:xfrm>
          <a:prstGeom prst="bentConnector3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EF7B40-EAF3-2F40-9AE0-57D349530C04}"/>
              </a:ext>
            </a:extLst>
          </p:cNvPr>
          <p:cNvGrpSpPr/>
          <p:nvPr/>
        </p:nvGrpSpPr>
        <p:grpSpPr>
          <a:xfrm rot="5400000">
            <a:off x="12417189" y="5021508"/>
            <a:ext cx="312609" cy="1928763"/>
            <a:chOff x="1349933" y="0"/>
            <a:chExt cx="226142" cy="13952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51BED2-2411-B04C-911E-1D45007CF886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28C14FD-E409-624E-A25D-78B8743DB333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40324B7D-D3B0-DD49-81E7-AC67B7BB304F}"/>
              </a:ext>
            </a:extLst>
          </p:cNvPr>
          <p:cNvCxnSpPr/>
          <p:nvPr/>
        </p:nvCxnSpPr>
        <p:spPr>
          <a:xfrm rot="10800000">
            <a:off x="10965736" y="6298498"/>
            <a:ext cx="2727366" cy="353609"/>
          </a:xfrm>
          <a:prstGeom prst="bentConnector3">
            <a:avLst>
              <a:gd name="adj1" fmla="val 630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04F4CBC-1764-E449-9666-4A8080A6AD83}"/>
              </a:ext>
            </a:extLst>
          </p:cNvPr>
          <p:cNvSpPr txBox="1"/>
          <p:nvPr/>
        </p:nvSpPr>
        <p:spPr>
          <a:xfrm>
            <a:off x="966440" y="1726364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AGENDA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4EE083-3B6E-C346-B539-171FAD471419}"/>
              </a:ext>
            </a:extLst>
          </p:cNvPr>
          <p:cNvSpPr txBox="1"/>
          <p:nvPr/>
        </p:nvSpPr>
        <p:spPr>
          <a:xfrm>
            <a:off x="966440" y="2690336"/>
            <a:ext cx="35205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  <a:p>
            <a:pPr>
              <a:buSzPct val="85000"/>
            </a:pP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Data Model v.2</a:t>
            </a:r>
          </a:p>
          <a:p>
            <a:pPr>
              <a:buSzPct val="85000"/>
            </a:pP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The OSS Effect (Storyboard)</a:t>
            </a:r>
          </a:p>
          <a:p>
            <a:pPr marL="574675" indent="-574675">
              <a:buSzPct val="85000"/>
              <a:buBlip>
                <a:blip r:embed="rId4"/>
              </a:buBlip>
            </a:pP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The Initial Development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DAE76A-B368-9E41-9DE3-4FECF596B741}"/>
              </a:ext>
            </a:extLst>
          </p:cNvPr>
          <p:cNvSpPr txBox="1"/>
          <p:nvPr/>
        </p:nvSpPr>
        <p:spPr>
          <a:xfrm>
            <a:off x="12682689" y="1726364"/>
            <a:ext cx="5086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Introduction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1FE90C-E55F-CB4F-9311-082BBD219B30}"/>
              </a:ext>
            </a:extLst>
          </p:cNvPr>
          <p:cNvSpPr txBox="1"/>
          <p:nvPr/>
        </p:nvSpPr>
        <p:spPr>
          <a:xfrm>
            <a:off x="14144436" y="2690336"/>
            <a:ext cx="7468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Project: </a:t>
            </a:r>
            <a:r>
              <a:rPr lang="en-US" dirty="0">
                <a:solidFill>
                  <a:schemeClr val="bg1"/>
                </a:solidFill>
                <a:latin typeface="Centauri" panose="02000500000000000000" pitchFamily="2" charset="0"/>
              </a:rPr>
              <a:t>OSS-NCR</a:t>
            </a:r>
          </a:p>
          <a:p>
            <a:pPr marL="574675" indent="-574675">
              <a:buSzPct val="85000"/>
              <a:buBlip>
                <a:blip r:embed="rId4"/>
              </a:buBlip>
            </a:pPr>
            <a:endParaRPr lang="en-US" dirty="0">
              <a:solidFill>
                <a:schemeClr val="bg1"/>
              </a:solidFill>
              <a:latin typeface="Centauri" panose="02000500000000000000" pitchFamily="2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Presentation Content: Data Model Revision and Insight of NCR process.</a:t>
            </a:r>
          </a:p>
        </p:txBody>
      </p:sp>
    </p:spTree>
    <p:extLst>
      <p:ext uri="{BB962C8B-B14F-4D97-AF65-F5344CB8AC3E}">
        <p14:creationId xmlns:p14="http://schemas.microsoft.com/office/powerpoint/2010/main" val="2538770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CFA6010-1568-F34C-B768-B5A104B33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72302"/>
            <a:ext cx="12192000" cy="13730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72C564D-860D-0745-A9BB-92A4716AEDB2}"/>
              </a:ext>
            </a:extLst>
          </p:cNvPr>
          <p:cNvGrpSpPr/>
          <p:nvPr/>
        </p:nvGrpSpPr>
        <p:grpSpPr>
          <a:xfrm>
            <a:off x="1219304" y="-1721594"/>
            <a:ext cx="312609" cy="1928763"/>
            <a:chOff x="1349933" y="0"/>
            <a:chExt cx="226142" cy="13952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DA67B30-435C-C640-A5E1-60FF8E0B8FF5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88582F-160C-044E-9F96-54EEC87BA7C8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98E41E-1768-CD4D-A8D1-CA49414EDE18}"/>
              </a:ext>
            </a:extLst>
          </p:cNvPr>
          <p:cNvCxnSpPr>
            <a:cxnSpLocks/>
          </p:cNvCxnSpPr>
          <p:nvPr/>
        </p:nvCxnSpPr>
        <p:spPr>
          <a:xfrm>
            <a:off x="966440" y="-1444906"/>
            <a:ext cx="0" cy="17550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7E8D7C9-5FAC-1345-B87B-549649D46B96}"/>
              </a:ext>
            </a:extLst>
          </p:cNvPr>
          <p:cNvCxnSpPr>
            <a:cxnSpLocks/>
          </p:cNvCxnSpPr>
          <p:nvPr/>
        </p:nvCxnSpPr>
        <p:spPr>
          <a:xfrm rot="5400000">
            <a:off x="-596946" y="-645655"/>
            <a:ext cx="2308435" cy="156556"/>
          </a:xfrm>
          <a:prstGeom prst="bentConnector3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EF7B40-EAF3-2F40-9AE0-57D349530C04}"/>
              </a:ext>
            </a:extLst>
          </p:cNvPr>
          <p:cNvGrpSpPr/>
          <p:nvPr/>
        </p:nvGrpSpPr>
        <p:grpSpPr>
          <a:xfrm rot="5400000">
            <a:off x="12035695" y="5021508"/>
            <a:ext cx="312609" cy="1928763"/>
            <a:chOff x="1349933" y="0"/>
            <a:chExt cx="226142" cy="13952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51BED2-2411-B04C-911E-1D45007CF886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28C14FD-E409-624E-A25D-78B8743DB333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40324B7D-D3B0-DD49-81E7-AC67B7BB304F}"/>
              </a:ext>
            </a:extLst>
          </p:cNvPr>
          <p:cNvCxnSpPr/>
          <p:nvPr/>
        </p:nvCxnSpPr>
        <p:spPr>
          <a:xfrm rot="10800000">
            <a:off x="11792699" y="6298498"/>
            <a:ext cx="2727366" cy="353609"/>
          </a:xfrm>
          <a:prstGeom prst="bentConnector3">
            <a:avLst>
              <a:gd name="adj1" fmla="val 630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04F4CBC-1764-E449-9666-4A8080A6AD83}"/>
              </a:ext>
            </a:extLst>
          </p:cNvPr>
          <p:cNvSpPr txBox="1"/>
          <p:nvPr/>
        </p:nvSpPr>
        <p:spPr>
          <a:xfrm>
            <a:off x="966440" y="1726364"/>
            <a:ext cx="5086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Introduction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4EE083-3B6E-C346-B539-171FAD471419}"/>
              </a:ext>
            </a:extLst>
          </p:cNvPr>
          <p:cNvSpPr txBox="1"/>
          <p:nvPr/>
        </p:nvSpPr>
        <p:spPr>
          <a:xfrm>
            <a:off x="966440" y="2690336"/>
            <a:ext cx="7468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Project: </a:t>
            </a:r>
            <a:r>
              <a:rPr lang="en-US" dirty="0">
                <a:solidFill>
                  <a:schemeClr val="bg1"/>
                </a:solidFill>
                <a:latin typeface="Centauri" panose="02000500000000000000" pitchFamily="2" charset="0"/>
              </a:rPr>
              <a:t>OSS-NCR</a:t>
            </a:r>
          </a:p>
          <a:p>
            <a:pPr marL="574675" indent="-574675">
              <a:buSzPct val="85000"/>
              <a:buBlip>
                <a:blip r:embed="rId4"/>
              </a:buBlip>
            </a:pPr>
            <a:endParaRPr lang="en-US" dirty="0">
              <a:solidFill>
                <a:schemeClr val="bg1"/>
              </a:solidFill>
              <a:latin typeface="Centauri" panose="02000500000000000000" pitchFamily="2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Presentation Content: Data Model Revision and Insight of NCR process.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19F4D3-FB1F-BC48-A88D-1E44063EAA95}"/>
              </a:ext>
            </a:extLst>
          </p:cNvPr>
          <p:cNvSpPr txBox="1"/>
          <p:nvPr/>
        </p:nvSpPr>
        <p:spPr>
          <a:xfrm>
            <a:off x="-8858878" y="1726364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AGENDA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B93E28-B494-CC45-B770-D6177A6AB699}"/>
              </a:ext>
            </a:extLst>
          </p:cNvPr>
          <p:cNvSpPr txBox="1"/>
          <p:nvPr/>
        </p:nvSpPr>
        <p:spPr>
          <a:xfrm>
            <a:off x="-4143443" y="2690336"/>
            <a:ext cx="35205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  <a:p>
            <a:pPr>
              <a:buSzPct val="85000"/>
            </a:pP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Data Model v.2</a:t>
            </a:r>
          </a:p>
          <a:p>
            <a:pPr>
              <a:buSzPct val="85000"/>
            </a:pP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The OSS Effect (Storyboard)</a:t>
            </a:r>
          </a:p>
          <a:p>
            <a:pPr marL="574675" indent="-574675">
              <a:buSzPct val="85000"/>
              <a:buBlip>
                <a:blip r:embed="rId4"/>
              </a:buBlip>
            </a:pP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The Initial Development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DB7570-BAC7-EE42-BBA1-2669C4C28E91}"/>
              </a:ext>
            </a:extLst>
          </p:cNvPr>
          <p:cNvSpPr txBox="1"/>
          <p:nvPr/>
        </p:nvSpPr>
        <p:spPr>
          <a:xfrm>
            <a:off x="3604773" y="-2683271"/>
            <a:ext cx="4982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Data  model v.1</a:t>
            </a:r>
          </a:p>
        </p:txBody>
      </p: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F08AB9F1-AAA4-054E-B7C6-A9EC53BD9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982019"/>
              </p:ext>
            </p:extLst>
          </p:nvPr>
        </p:nvGraphicFramePr>
        <p:xfrm>
          <a:off x="-7140796" y="1532552"/>
          <a:ext cx="141701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01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78318">
                <a:tc>
                  <a:txBody>
                    <a:bodyPr/>
                    <a:lstStyle/>
                    <a:p>
                      <a:r>
                        <a:rPr lang="en-US" sz="1400" dirty="0"/>
                        <a:t>NCRLOG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78318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ncrLogNum</a:t>
                      </a:r>
                      <a:r>
                        <a:rPr lang="en-US" sz="14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78318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ncrLogDate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78318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ncrLogStatus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437EE2DF-4F08-0448-8B60-A1AC008AA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646604"/>
              </p:ext>
            </p:extLst>
          </p:nvPr>
        </p:nvGraphicFramePr>
        <p:xfrm>
          <a:off x="-8858878" y="4710922"/>
          <a:ext cx="141701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01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0846">
                <a:tc>
                  <a:txBody>
                    <a:bodyPr/>
                    <a:lstStyle/>
                    <a:p>
                      <a:r>
                        <a:rPr lang="en-US" sz="1400" dirty="0"/>
                        <a:t>SUPPLIER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r>
                        <a:rPr lang="en-US" sz="1400" dirty="0" err="1"/>
                        <a:t>supplierID</a:t>
                      </a:r>
                      <a:r>
                        <a:rPr lang="en-US" sz="14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supplierName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ncrLogNum</a:t>
                      </a:r>
                      <a:r>
                        <a:rPr lang="en-US" sz="140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09A9405B-202E-6B4C-96E3-ABFDCD8A7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773113"/>
              </p:ext>
            </p:extLst>
          </p:nvPr>
        </p:nvGraphicFramePr>
        <p:xfrm>
          <a:off x="5070433" y="10703142"/>
          <a:ext cx="210613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13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82290">
                <a:tc>
                  <a:txBody>
                    <a:bodyPr/>
                    <a:lstStyle/>
                    <a:p>
                      <a:r>
                        <a:rPr lang="en-US" sz="1400" dirty="0"/>
                        <a:t>PRODUCT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400" dirty="0" err="1"/>
                        <a:t>productNum</a:t>
                      </a:r>
                      <a:r>
                        <a:rPr lang="en-US" sz="14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400" dirty="0" err="1"/>
                        <a:t>productDefectDescription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400" dirty="0" err="1"/>
                        <a:t>productSaleOrderNumber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400" dirty="0" err="1"/>
                        <a:t>productQuantityReceived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146865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400" dirty="0" err="1"/>
                        <a:t>productQuantityDefective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421356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supplierID</a:t>
                      </a:r>
                      <a:r>
                        <a:rPr lang="en-US" sz="140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125316"/>
                  </a:ext>
                </a:extLst>
              </a:tr>
            </a:tbl>
          </a:graphicData>
        </a:graphic>
      </p:graphicFrame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4D2768CB-8819-E946-9C1F-DD7865D14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419531"/>
              </p:ext>
            </p:extLst>
          </p:nvPr>
        </p:nvGraphicFramePr>
        <p:xfrm>
          <a:off x="5156643" y="13938684"/>
          <a:ext cx="193371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71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400" dirty="0"/>
                        <a:t>NCRFORM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ncrFormNum</a:t>
                      </a:r>
                      <a:r>
                        <a:rPr lang="en-US" sz="14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ncrFormDate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400" dirty="0"/>
                        <a:t>ncrFormConfirm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ncrFormIdentifyProcess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400" dirty="0" err="1"/>
                        <a:t>productNum</a:t>
                      </a:r>
                      <a:r>
                        <a:rPr lang="en-US" sz="140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400" dirty="0" err="1"/>
                        <a:t>qualityRepID</a:t>
                      </a:r>
                      <a:r>
                        <a:rPr lang="en-US" sz="140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691181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ncrLogNum</a:t>
                      </a:r>
                      <a:r>
                        <a:rPr lang="en-US" sz="140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52506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docNum</a:t>
                      </a:r>
                      <a:r>
                        <a:rPr lang="en-US" sz="140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280757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33D32694-9BCD-0A43-9277-27E040D35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827968"/>
              </p:ext>
            </p:extLst>
          </p:nvPr>
        </p:nvGraphicFramePr>
        <p:xfrm>
          <a:off x="15432542" y="1390373"/>
          <a:ext cx="193371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71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400" dirty="0"/>
                        <a:t>DOCUMENT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400" dirty="0" err="1"/>
                        <a:t>docNum</a:t>
                      </a:r>
                      <a:r>
                        <a:rPr lang="en-US" sz="14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400" dirty="0" err="1"/>
                        <a:t>docTitle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400" dirty="0" err="1"/>
                        <a:t>docAuthor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docDate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250139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docRevisionDate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47531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docRevisionNum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655587"/>
                  </a:ext>
                </a:extLst>
              </a:tr>
            </a:tbl>
          </a:graphicData>
        </a:graphic>
      </p:graphicFrame>
      <p:graphicFrame>
        <p:nvGraphicFramePr>
          <p:cNvPr id="30" name="Table 7">
            <a:extLst>
              <a:ext uri="{FF2B5EF4-FFF2-40B4-BE49-F238E27FC236}">
                <a16:creationId xmlns:a16="http://schemas.microsoft.com/office/drawing/2014/main" id="{9C2841D1-0719-C844-8FE6-1556C0768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446913"/>
              </p:ext>
            </p:extLst>
          </p:nvPr>
        </p:nvGraphicFramePr>
        <p:xfrm>
          <a:off x="17366252" y="4769922"/>
          <a:ext cx="193371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71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400" dirty="0"/>
                        <a:t>QUALITYREP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400" dirty="0" err="1"/>
                        <a:t>qualityRepID</a:t>
                      </a:r>
                      <a:r>
                        <a:rPr lang="en-US" sz="14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400" dirty="0" err="1"/>
                        <a:t>qualityRepName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400" dirty="0" err="1"/>
                        <a:t>qualityRepSignDate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5C556891-9301-5744-B994-6A8A1D04CFAA}"/>
              </a:ext>
            </a:extLst>
          </p:cNvPr>
          <p:cNvGrpSpPr/>
          <p:nvPr/>
        </p:nvGrpSpPr>
        <p:grpSpPr>
          <a:xfrm>
            <a:off x="12561373" y="1647999"/>
            <a:ext cx="1658390" cy="775591"/>
            <a:chOff x="6973119" y="1647999"/>
            <a:chExt cx="1658390" cy="775591"/>
          </a:xfrm>
        </p:grpSpPr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6091B867-BEBF-FB45-8DB0-D6546127584F}"/>
                </a:ext>
              </a:extLst>
            </p:cNvPr>
            <p:cNvCxnSpPr/>
            <p:nvPr/>
          </p:nvCxnSpPr>
          <p:spPr>
            <a:xfrm rot="10800000" flipV="1">
              <a:off x="7090354" y="1760047"/>
              <a:ext cx="1541155" cy="330009"/>
            </a:xfrm>
            <a:prstGeom prst="bent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F559873-1260-3741-90FA-E14F1A42C75D}"/>
                </a:ext>
              </a:extLst>
            </p:cNvPr>
            <p:cNvSpPr txBox="1"/>
            <p:nvPr/>
          </p:nvSpPr>
          <p:spPr>
            <a:xfrm>
              <a:off x="6973119" y="1715704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&gt;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E5F90-C4B7-E848-9B3B-5B8FAE4CD9A5}"/>
                </a:ext>
              </a:extLst>
            </p:cNvPr>
            <p:cNvCxnSpPr>
              <a:cxnSpLocks/>
            </p:cNvCxnSpPr>
            <p:nvPr/>
          </p:nvCxnSpPr>
          <p:spPr>
            <a:xfrm>
              <a:off x="8497245" y="1647999"/>
              <a:ext cx="0" cy="224096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BBA49D7-F68F-2F44-8EB8-88FDD6774A56}"/>
              </a:ext>
            </a:extLst>
          </p:cNvPr>
          <p:cNvGrpSpPr/>
          <p:nvPr/>
        </p:nvGrpSpPr>
        <p:grpSpPr>
          <a:xfrm>
            <a:off x="14100713" y="2125824"/>
            <a:ext cx="1660205" cy="3387296"/>
            <a:chOff x="6971303" y="2125824"/>
            <a:chExt cx="1660205" cy="33872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2829984-89AC-F947-93D7-F38EDE522037}"/>
                </a:ext>
              </a:extLst>
            </p:cNvPr>
            <p:cNvSpPr txBox="1"/>
            <p:nvPr/>
          </p:nvSpPr>
          <p:spPr>
            <a:xfrm>
              <a:off x="6971303" y="2125824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&gt;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848E44E-B2ED-AB4A-8884-944D97052292}"/>
                </a:ext>
              </a:extLst>
            </p:cNvPr>
            <p:cNvCxnSpPr/>
            <p:nvPr/>
          </p:nvCxnSpPr>
          <p:spPr>
            <a:xfrm>
              <a:off x="7090353" y="2500932"/>
              <a:ext cx="770578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1E85A5-105D-B243-A104-80E25FED4AC2}"/>
                </a:ext>
              </a:extLst>
            </p:cNvPr>
            <p:cNvCxnSpPr>
              <a:cxnSpLocks/>
            </p:cNvCxnSpPr>
            <p:nvPr/>
          </p:nvCxnSpPr>
          <p:spPr>
            <a:xfrm>
              <a:off x="7848116" y="2487152"/>
              <a:ext cx="0" cy="2926223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EF2B9BC-9116-9646-8F56-110E84E8CCFE}"/>
                </a:ext>
              </a:extLst>
            </p:cNvPr>
            <p:cNvCxnSpPr>
              <a:cxnSpLocks/>
            </p:cNvCxnSpPr>
            <p:nvPr/>
          </p:nvCxnSpPr>
          <p:spPr>
            <a:xfrm>
              <a:off x="7848116" y="5401072"/>
              <a:ext cx="783392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04345B4-3113-7E46-9F3A-6F7D53D4845C}"/>
                </a:ext>
              </a:extLst>
            </p:cNvPr>
            <p:cNvCxnSpPr>
              <a:cxnSpLocks/>
            </p:cNvCxnSpPr>
            <p:nvPr/>
          </p:nvCxnSpPr>
          <p:spPr>
            <a:xfrm>
              <a:off x="8497245" y="5289024"/>
              <a:ext cx="0" cy="224096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D535C9-BB8D-C24E-B0E9-6176F726DCAA}"/>
              </a:ext>
            </a:extLst>
          </p:cNvPr>
          <p:cNvGrpSpPr/>
          <p:nvPr/>
        </p:nvGrpSpPr>
        <p:grpSpPr>
          <a:xfrm>
            <a:off x="5769555" y="7972821"/>
            <a:ext cx="707886" cy="602781"/>
            <a:chOff x="5769555" y="3709941"/>
            <a:chExt cx="707886" cy="602781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F2A4003-6051-8642-B310-DE3EDC8FB1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5999" y="3828773"/>
              <a:ext cx="1" cy="483949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040F79-5CCE-AA4D-A686-608653D89A89}"/>
                </a:ext>
              </a:extLst>
            </p:cNvPr>
            <p:cNvSpPr txBox="1"/>
            <p:nvPr/>
          </p:nvSpPr>
          <p:spPr>
            <a:xfrm rot="5400000">
              <a:off x="5903726" y="3575770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&gt;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C0F162B-F8D1-CB4D-B39E-6C0C2FC07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244083"/>
              <a:ext cx="209428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981F5A6-DEEF-DC4C-90A2-B6534FF9EF45}"/>
              </a:ext>
            </a:extLst>
          </p:cNvPr>
          <p:cNvGrpSpPr/>
          <p:nvPr/>
        </p:nvGrpSpPr>
        <p:grpSpPr>
          <a:xfrm>
            <a:off x="-2890409" y="5044601"/>
            <a:ext cx="1570949" cy="707886"/>
            <a:chOff x="3615488" y="5044601"/>
            <a:chExt cx="1570949" cy="707886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62478B2-C915-BD4C-A660-7F9F57A47289}"/>
                </a:ext>
              </a:extLst>
            </p:cNvPr>
            <p:cNvCxnSpPr>
              <a:cxnSpLocks/>
            </p:cNvCxnSpPr>
            <p:nvPr/>
          </p:nvCxnSpPr>
          <p:spPr>
            <a:xfrm>
              <a:off x="3615488" y="5371643"/>
              <a:ext cx="1454945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E0D3DBC-106C-6345-9CCF-F24C787279A8}"/>
                </a:ext>
              </a:extLst>
            </p:cNvPr>
            <p:cNvSpPr txBox="1"/>
            <p:nvPr/>
          </p:nvSpPr>
          <p:spPr>
            <a:xfrm rot="10800000">
              <a:off x="4746893" y="5044601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&gt;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18B26F1-2E57-6A4A-92D0-0FEE330D23F1}"/>
                </a:ext>
              </a:extLst>
            </p:cNvPr>
            <p:cNvCxnSpPr>
              <a:cxnSpLocks/>
            </p:cNvCxnSpPr>
            <p:nvPr/>
          </p:nvCxnSpPr>
          <p:spPr>
            <a:xfrm>
              <a:off x="3706942" y="5267474"/>
              <a:ext cx="0" cy="224096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D98E22E-58C1-3947-830E-D91D5D44E745}"/>
              </a:ext>
            </a:extLst>
          </p:cNvPr>
          <p:cNvGrpSpPr/>
          <p:nvPr/>
        </p:nvGrpSpPr>
        <p:grpSpPr>
          <a:xfrm>
            <a:off x="-4598458" y="2758796"/>
            <a:ext cx="707886" cy="2078441"/>
            <a:chOff x="2520939" y="2758796"/>
            <a:chExt cx="707886" cy="2078441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3AB9DEB-26F3-E746-B7DB-4FB48A49DBFE}"/>
                </a:ext>
              </a:extLst>
            </p:cNvPr>
            <p:cNvCxnSpPr>
              <a:cxnSpLocks/>
            </p:cNvCxnSpPr>
            <p:nvPr/>
          </p:nvCxnSpPr>
          <p:spPr>
            <a:xfrm>
              <a:off x="2895373" y="2758796"/>
              <a:ext cx="1720" cy="1952126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CE0AF47-A492-D141-B7A4-0D76BC6BB947}"/>
                </a:ext>
              </a:extLst>
            </p:cNvPr>
            <p:cNvSpPr txBox="1"/>
            <p:nvPr/>
          </p:nvSpPr>
          <p:spPr>
            <a:xfrm rot="16200000">
              <a:off x="2655110" y="4263522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&gt;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99C7198-93FF-B64A-BD15-640363A93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6424" y="2841073"/>
              <a:ext cx="209428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FF332D8-2F1F-1D44-B067-4E8598C6D64B}"/>
              </a:ext>
            </a:extLst>
          </p:cNvPr>
          <p:cNvGrpSpPr/>
          <p:nvPr/>
        </p:nvGrpSpPr>
        <p:grpSpPr>
          <a:xfrm flipH="1">
            <a:off x="-3411048" y="1778731"/>
            <a:ext cx="1653254" cy="707886"/>
            <a:chOff x="6845407" y="1575967"/>
            <a:chExt cx="1786102" cy="707886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7A649DFD-A02C-904B-B6FA-8609ADBCCA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3119" y="1760047"/>
              <a:ext cx="1658390" cy="137465"/>
            </a:xfrm>
            <a:prstGeom prst="bent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C47A932-6D98-DD48-AB43-B34D70A17E2C}"/>
                </a:ext>
              </a:extLst>
            </p:cNvPr>
            <p:cNvSpPr txBox="1"/>
            <p:nvPr/>
          </p:nvSpPr>
          <p:spPr>
            <a:xfrm rot="10800000">
              <a:off x="6845407" y="1575967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&gt;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38E9666-2693-F04B-978B-916344FED7AB}"/>
                </a:ext>
              </a:extLst>
            </p:cNvPr>
            <p:cNvCxnSpPr>
              <a:cxnSpLocks/>
            </p:cNvCxnSpPr>
            <p:nvPr/>
          </p:nvCxnSpPr>
          <p:spPr>
            <a:xfrm>
              <a:off x="8497245" y="1647999"/>
              <a:ext cx="0" cy="224096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766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CFA6010-1568-F34C-B768-B5A104B33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72302"/>
            <a:ext cx="12192000" cy="13730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4F4CBC-1764-E449-9666-4A8080A6AD83}"/>
              </a:ext>
            </a:extLst>
          </p:cNvPr>
          <p:cNvSpPr txBox="1"/>
          <p:nvPr/>
        </p:nvSpPr>
        <p:spPr>
          <a:xfrm>
            <a:off x="1219304" y="13527903"/>
            <a:ext cx="5086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Introduction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4EE083-3B6E-C346-B539-171FAD471419}"/>
              </a:ext>
            </a:extLst>
          </p:cNvPr>
          <p:cNvSpPr txBox="1"/>
          <p:nvPr/>
        </p:nvSpPr>
        <p:spPr>
          <a:xfrm>
            <a:off x="1219304" y="11213850"/>
            <a:ext cx="7468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Project: </a:t>
            </a:r>
            <a:r>
              <a:rPr lang="en-US" dirty="0">
                <a:solidFill>
                  <a:schemeClr val="bg1"/>
                </a:solidFill>
                <a:latin typeface="Centauri" panose="02000500000000000000" pitchFamily="2" charset="0"/>
              </a:rPr>
              <a:t>OSS-NCR</a:t>
            </a:r>
          </a:p>
          <a:p>
            <a:pPr marL="574675" indent="-574675">
              <a:buSzPct val="85000"/>
              <a:buBlip>
                <a:blip r:embed="rId4"/>
              </a:buBlip>
            </a:pPr>
            <a:endParaRPr lang="en-US" dirty="0">
              <a:solidFill>
                <a:schemeClr val="bg1"/>
              </a:solidFill>
              <a:latin typeface="Centauri" panose="02000500000000000000" pitchFamily="2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Presentation Content: Data Model Revision and Insight of NCR process.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6C804C-0DFD-984F-8D10-E4DE28BCEAF2}"/>
              </a:ext>
            </a:extLst>
          </p:cNvPr>
          <p:cNvSpPr txBox="1"/>
          <p:nvPr/>
        </p:nvSpPr>
        <p:spPr>
          <a:xfrm>
            <a:off x="3604773" y="340939"/>
            <a:ext cx="4982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Data  model v.1</a:t>
            </a:r>
          </a:p>
        </p:txBody>
      </p:sp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D78FCDC8-A811-624A-B5BB-67973BB2E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43051"/>
              </p:ext>
            </p:extLst>
          </p:nvPr>
        </p:nvGraphicFramePr>
        <p:xfrm>
          <a:off x="2198470" y="1532552"/>
          <a:ext cx="141701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01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78318">
                <a:tc>
                  <a:txBody>
                    <a:bodyPr/>
                    <a:lstStyle/>
                    <a:p>
                      <a:r>
                        <a:rPr lang="en-US" sz="1400" dirty="0"/>
                        <a:t>NCRLOG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78318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ncrLogNum</a:t>
                      </a:r>
                      <a:r>
                        <a:rPr lang="en-US" sz="14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78318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ncrLogDate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78318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ncrLogStatus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468E0DA9-54D3-4F4E-8A31-ACC3E64B3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291023"/>
              </p:ext>
            </p:extLst>
          </p:nvPr>
        </p:nvGraphicFramePr>
        <p:xfrm>
          <a:off x="2198470" y="4710922"/>
          <a:ext cx="141701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01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0846">
                <a:tc>
                  <a:txBody>
                    <a:bodyPr/>
                    <a:lstStyle/>
                    <a:p>
                      <a:r>
                        <a:rPr lang="en-US" sz="1400" dirty="0"/>
                        <a:t>SUPPLIER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r>
                        <a:rPr lang="en-US" sz="1400" dirty="0" err="1"/>
                        <a:t>supplierID</a:t>
                      </a:r>
                      <a:r>
                        <a:rPr lang="en-US" sz="14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supplierName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ncrLogNum#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C4939331-F4EB-954D-8EA2-FAD6A1A21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325005"/>
              </p:ext>
            </p:extLst>
          </p:nvPr>
        </p:nvGraphicFramePr>
        <p:xfrm>
          <a:off x="5070433" y="4312722"/>
          <a:ext cx="210613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13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82290">
                <a:tc>
                  <a:txBody>
                    <a:bodyPr/>
                    <a:lstStyle/>
                    <a:p>
                      <a:r>
                        <a:rPr lang="en-US" sz="1400" dirty="0"/>
                        <a:t>PRODUCT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400" dirty="0" err="1"/>
                        <a:t>productNum</a:t>
                      </a:r>
                      <a:r>
                        <a:rPr lang="en-US" sz="14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400" dirty="0" err="1"/>
                        <a:t>productDefectDescription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400" dirty="0" err="1"/>
                        <a:t>productSaleOrderNumber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400" dirty="0" err="1"/>
                        <a:t>productQuantityReceived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146865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400" dirty="0" err="1"/>
                        <a:t>productQuantityDefective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421356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supplierID</a:t>
                      </a:r>
                      <a:r>
                        <a:rPr lang="en-US" sz="140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125316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3B63343-681F-4D4D-8F89-5A80993E9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112989"/>
              </p:ext>
            </p:extLst>
          </p:nvPr>
        </p:nvGraphicFramePr>
        <p:xfrm>
          <a:off x="5156643" y="1085573"/>
          <a:ext cx="193371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71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400" dirty="0"/>
                        <a:t>NCRFORM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ncrFormNum</a:t>
                      </a:r>
                      <a:r>
                        <a:rPr lang="en-US" sz="14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ncrFormDate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400" dirty="0"/>
                        <a:t>ncrFormConfirm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ncrFormIdentifyProcess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400" dirty="0" err="1"/>
                        <a:t>productNum</a:t>
                      </a:r>
                      <a:r>
                        <a:rPr lang="en-US" sz="140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400" dirty="0" err="1"/>
                        <a:t>qualityRepID</a:t>
                      </a:r>
                      <a:r>
                        <a:rPr lang="en-US" sz="140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691181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ncrLogNum</a:t>
                      </a:r>
                      <a:r>
                        <a:rPr lang="en-US" sz="140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152506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docNum</a:t>
                      </a:r>
                      <a:r>
                        <a:rPr lang="en-US" sz="140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280757"/>
                  </a:ext>
                </a:extLst>
              </a:tr>
            </a:tbl>
          </a:graphicData>
        </a:graphic>
      </p:graphicFrame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537D4725-F5D2-F543-940B-B2536BCD1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400179"/>
              </p:ext>
            </p:extLst>
          </p:nvPr>
        </p:nvGraphicFramePr>
        <p:xfrm>
          <a:off x="8631508" y="1390373"/>
          <a:ext cx="193371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71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400" dirty="0"/>
                        <a:t>DOCUMENT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400" dirty="0" err="1"/>
                        <a:t>docNum</a:t>
                      </a:r>
                      <a:r>
                        <a:rPr lang="en-US" sz="14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400" dirty="0" err="1"/>
                        <a:t>docTitle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400" dirty="0" err="1"/>
                        <a:t>docAuthor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docDate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250139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docRevisionDate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47531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docRevisionNum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655587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50392DF4-ABD5-5C46-A546-46FA1D42C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850985"/>
              </p:ext>
            </p:extLst>
          </p:nvPr>
        </p:nvGraphicFramePr>
        <p:xfrm>
          <a:off x="8631508" y="4769922"/>
          <a:ext cx="193371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71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400" dirty="0"/>
                        <a:t>QUALITYREP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400" dirty="0" err="1"/>
                        <a:t>qualityRepID</a:t>
                      </a:r>
                      <a:r>
                        <a:rPr lang="en-US" sz="140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400" dirty="0" err="1"/>
                        <a:t>qualityRepName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400" dirty="0" err="1"/>
                        <a:t>qualityRepSignDate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D9165007-4BB5-5540-B8B1-BE4B0B16D4B8}"/>
              </a:ext>
            </a:extLst>
          </p:cNvPr>
          <p:cNvGrpSpPr/>
          <p:nvPr/>
        </p:nvGrpSpPr>
        <p:grpSpPr>
          <a:xfrm>
            <a:off x="6973119" y="1647999"/>
            <a:ext cx="1658390" cy="775591"/>
            <a:chOff x="6973119" y="1647999"/>
            <a:chExt cx="1658390" cy="775591"/>
          </a:xfrm>
        </p:grpSpPr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7B086C99-09E5-A34F-A12F-9B8540D460D4}"/>
                </a:ext>
              </a:extLst>
            </p:cNvPr>
            <p:cNvCxnSpPr/>
            <p:nvPr/>
          </p:nvCxnSpPr>
          <p:spPr>
            <a:xfrm rot="10800000" flipV="1">
              <a:off x="7090354" y="1760047"/>
              <a:ext cx="1541155" cy="330009"/>
            </a:xfrm>
            <a:prstGeom prst="bent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9DCE928-BC80-CC40-A7F8-AD17E891B362}"/>
                </a:ext>
              </a:extLst>
            </p:cNvPr>
            <p:cNvSpPr txBox="1"/>
            <p:nvPr/>
          </p:nvSpPr>
          <p:spPr>
            <a:xfrm>
              <a:off x="6973119" y="1715704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&gt;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4ADDB70-B0A3-ED4B-AB8C-F8D3CC8D36D2}"/>
                </a:ext>
              </a:extLst>
            </p:cNvPr>
            <p:cNvCxnSpPr>
              <a:cxnSpLocks/>
            </p:cNvCxnSpPr>
            <p:nvPr/>
          </p:nvCxnSpPr>
          <p:spPr>
            <a:xfrm>
              <a:off x="8497245" y="1647999"/>
              <a:ext cx="0" cy="224096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A2E097-9630-5A4B-BB7A-FD35F6A6D00C}"/>
              </a:ext>
            </a:extLst>
          </p:cNvPr>
          <p:cNvGrpSpPr/>
          <p:nvPr/>
        </p:nvGrpSpPr>
        <p:grpSpPr>
          <a:xfrm>
            <a:off x="6971303" y="2125824"/>
            <a:ext cx="1660205" cy="3387296"/>
            <a:chOff x="6971303" y="2125824"/>
            <a:chExt cx="1660205" cy="338729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58D2B0-DF6B-334B-A1ED-E57186B7B78A}"/>
                </a:ext>
              </a:extLst>
            </p:cNvPr>
            <p:cNvSpPr txBox="1"/>
            <p:nvPr/>
          </p:nvSpPr>
          <p:spPr>
            <a:xfrm>
              <a:off x="6971303" y="2125824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&gt;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353A068-38EF-C64F-A44E-C06C45E3C2DD}"/>
                </a:ext>
              </a:extLst>
            </p:cNvPr>
            <p:cNvCxnSpPr/>
            <p:nvPr/>
          </p:nvCxnSpPr>
          <p:spPr>
            <a:xfrm>
              <a:off x="7090353" y="2500932"/>
              <a:ext cx="770578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553C772-BB2E-DB45-8937-5BE4EEF4C07D}"/>
                </a:ext>
              </a:extLst>
            </p:cNvPr>
            <p:cNvCxnSpPr>
              <a:cxnSpLocks/>
            </p:cNvCxnSpPr>
            <p:nvPr/>
          </p:nvCxnSpPr>
          <p:spPr>
            <a:xfrm>
              <a:off x="7848116" y="2487152"/>
              <a:ext cx="0" cy="2926223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C885FA9-0E57-134A-BD22-9F925B6C8F01}"/>
                </a:ext>
              </a:extLst>
            </p:cNvPr>
            <p:cNvCxnSpPr>
              <a:cxnSpLocks/>
            </p:cNvCxnSpPr>
            <p:nvPr/>
          </p:nvCxnSpPr>
          <p:spPr>
            <a:xfrm>
              <a:off x="7848116" y="5401072"/>
              <a:ext cx="783392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2FEAA7-69FB-9F4B-8739-198224263C3C}"/>
                </a:ext>
              </a:extLst>
            </p:cNvPr>
            <p:cNvCxnSpPr>
              <a:cxnSpLocks/>
            </p:cNvCxnSpPr>
            <p:nvPr/>
          </p:nvCxnSpPr>
          <p:spPr>
            <a:xfrm>
              <a:off x="8497245" y="5289024"/>
              <a:ext cx="0" cy="224096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4B20326-5F88-FA4F-A6F6-BBB348D7879B}"/>
              </a:ext>
            </a:extLst>
          </p:cNvPr>
          <p:cNvGrpSpPr/>
          <p:nvPr/>
        </p:nvGrpSpPr>
        <p:grpSpPr>
          <a:xfrm>
            <a:off x="5769555" y="3709941"/>
            <a:ext cx="707886" cy="602781"/>
            <a:chOff x="5769555" y="3709941"/>
            <a:chExt cx="707886" cy="60278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AA000F4-E823-ED48-B226-152A277234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5999" y="3828773"/>
              <a:ext cx="1" cy="483949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11301B-33A4-B344-A1BF-D3A4139ACA77}"/>
                </a:ext>
              </a:extLst>
            </p:cNvPr>
            <p:cNvSpPr txBox="1"/>
            <p:nvPr/>
          </p:nvSpPr>
          <p:spPr>
            <a:xfrm rot="5400000">
              <a:off x="5903726" y="3575770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&gt;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A3EA500-EBAD-FD4F-B314-CF72E9A48B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244083"/>
              <a:ext cx="209428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110C45-D5FD-3146-9660-8D56662BF49D}"/>
              </a:ext>
            </a:extLst>
          </p:cNvPr>
          <p:cNvGrpSpPr/>
          <p:nvPr/>
        </p:nvGrpSpPr>
        <p:grpSpPr>
          <a:xfrm>
            <a:off x="3615488" y="5044601"/>
            <a:ext cx="1570949" cy="707886"/>
            <a:chOff x="3615488" y="5044601"/>
            <a:chExt cx="1570949" cy="707886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0E3736F-4F51-6E46-B66E-A8C576CD1CBD}"/>
                </a:ext>
              </a:extLst>
            </p:cNvPr>
            <p:cNvCxnSpPr>
              <a:cxnSpLocks/>
            </p:cNvCxnSpPr>
            <p:nvPr/>
          </p:nvCxnSpPr>
          <p:spPr>
            <a:xfrm>
              <a:off x="3615488" y="5371643"/>
              <a:ext cx="1454945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5260F2-D5B8-D345-877D-DEC105E3AB9C}"/>
                </a:ext>
              </a:extLst>
            </p:cNvPr>
            <p:cNvSpPr txBox="1"/>
            <p:nvPr/>
          </p:nvSpPr>
          <p:spPr>
            <a:xfrm rot="10800000">
              <a:off x="4746893" y="5044601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&gt;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E3F5C0D-7CC5-3E4B-9D40-F6408FAC3172}"/>
                </a:ext>
              </a:extLst>
            </p:cNvPr>
            <p:cNvCxnSpPr>
              <a:cxnSpLocks/>
            </p:cNvCxnSpPr>
            <p:nvPr/>
          </p:nvCxnSpPr>
          <p:spPr>
            <a:xfrm>
              <a:off x="3706942" y="5267474"/>
              <a:ext cx="0" cy="224096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C5BFE67-3096-BF43-B638-463A9E3EDC46}"/>
              </a:ext>
            </a:extLst>
          </p:cNvPr>
          <p:cNvGrpSpPr/>
          <p:nvPr/>
        </p:nvGrpSpPr>
        <p:grpSpPr>
          <a:xfrm>
            <a:off x="2520939" y="2758796"/>
            <a:ext cx="707886" cy="2078441"/>
            <a:chOff x="2520939" y="2758796"/>
            <a:chExt cx="707886" cy="207844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1A6DE0F-8BA1-F54E-A2DB-AB5055B8B124}"/>
                </a:ext>
              </a:extLst>
            </p:cNvPr>
            <p:cNvCxnSpPr>
              <a:cxnSpLocks/>
            </p:cNvCxnSpPr>
            <p:nvPr/>
          </p:nvCxnSpPr>
          <p:spPr>
            <a:xfrm>
              <a:off x="2895373" y="2758796"/>
              <a:ext cx="1720" cy="1952126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C7183DC-7F6A-5645-86D0-9C7079C2C36A}"/>
                </a:ext>
              </a:extLst>
            </p:cNvPr>
            <p:cNvSpPr txBox="1"/>
            <p:nvPr/>
          </p:nvSpPr>
          <p:spPr>
            <a:xfrm rot="16200000">
              <a:off x="2655110" y="4263522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&gt;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AFF8BA9-4C00-8B47-8E3A-7F3CD2A419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6424" y="2841073"/>
              <a:ext cx="209428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82BEB19-1BE2-7C4A-89B3-B038CA0AF77E}"/>
              </a:ext>
            </a:extLst>
          </p:cNvPr>
          <p:cNvGrpSpPr/>
          <p:nvPr/>
        </p:nvGrpSpPr>
        <p:grpSpPr>
          <a:xfrm flipH="1">
            <a:off x="3619785" y="1778731"/>
            <a:ext cx="1653254" cy="707886"/>
            <a:chOff x="6845407" y="1575967"/>
            <a:chExt cx="1786102" cy="707886"/>
          </a:xfrm>
        </p:grpSpPr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09173601-BACA-874F-A90D-30D0D37B5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3119" y="1760047"/>
              <a:ext cx="1658390" cy="137465"/>
            </a:xfrm>
            <a:prstGeom prst="bent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A8F729-6386-4840-92A6-68864DCDE83A}"/>
                </a:ext>
              </a:extLst>
            </p:cNvPr>
            <p:cNvSpPr txBox="1"/>
            <p:nvPr/>
          </p:nvSpPr>
          <p:spPr>
            <a:xfrm rot="10800000">
              <a:off x="6845407" y="1575967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&gt;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28C5A52-C813-3041-8132-4B9086B8E698}"/>
                </a:ext>
              </a:extLst>
            </p:cNvPr>
            <p:cNvCxnSpPr>
              <a:cxnSpLocks/>
            </p:cNvCxnSpPr>
            <p:nvPr/>
          </p:nvCxnSpPr>
          <p:spPr>
            <a:xfrm>
              <a:off x="8497245" y="1647999"/>
              <a:ext cx="0" cy="224096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61A91B1-250F-4644-AA6F-FC373165AC03}"/>
              </a:ext>
            </a:extLst>
          </p:cNvPr>
          <p:cNvGrpSpPr/>
          <p:nvPr/>
        </p:nvGrpSpPr>
        <p:grpSpPr>
          <a:xfrm>
            <a:off x="1219304" y="-1531759"/>
            <a:ext cx="312609" cy="1928763"/>
            <a:chOff x="1349933" y="0"/>
            <a:chExt cx="226142" cy="1395271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26ACDF3-DEE9-FC40-AC95-352FE53C2A95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F540A5D-F7AD-8D42-BEC9-EB2FD31A52E0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C379DDD-B826-554A-8D03-9E304DFF0F04}"/>
              </a:ext>
            </a:extLst>
          </p:cNvPr>
          <p:cNvCxnSpPr>
            <a:cxnSpLocks/>
          </p:cNvCxnSpPr>
          <p:nvPr/>
        </p:nvCxnSpPr>
        <p:spPr>
          <a:xfrm>
            <a:off x="966440" y="-1043225"/>
            <a:ext cx="0" cy="17550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D74B1566-4FAA-B841-BAF6-1E5009A8B626}"/>
              </a:ext>
            </a:extLst>
          </p:cNvPr>
          <p:cNvCxnSpPr>
            <a:cxnSpLocks/>
          </p:cNvCxnSpPr>
          <p:nvPr/>
        </p:nvCxnSpPr>
        <p:spPr>
          <a:xfrm rot="5400000">
            <a:off x="-596946" y="-922345"/>
            <a:ext cx="2308435" cy="156556"/>
          </a:xfrm>
          <a:prstGeom prst="bentConnector3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0F5216C-E64D-F345-B3DE-FE5218D4BE3C}"/>
              </a:ext>
            </a:extLst>
          </p:cNvPr>
          <p:cNvGrpSpPr/>
          <p:nvPr/>
        </p:nvGrpSpPr>
        <p:grpSpPr>
          <a:xfrm rot="5400000">
            <a:off x="12476777" y="5021508"/>
            <a:ext cx="312609" cy="1928763"/>
            <a:chOff x="1349933" y="0"/>
            <a:chExt cx="226142" cy="1395271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1258FF9-900B-7D46-A778-397047439DF2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FA2A0B7-8CA9-3E48-B42B-CF971B92D8C4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52C106AD-C5D5-8B4A-B066-6C923C53457E}"/>
              </a:ext>
            </a:extLst>
          </p:cNvPr>
          <p:cNvCxnSpPr/>
          <p:nvPr/>
        </p:nvCxnSpPr>
        <p:spPr>
          <a:xfrm rot="10800000">
            <a:off x="11269399" y="6298498"/>
            <a:ext cx="2727366" cy="353609"/>
          </a:xfrm>
          <a:prstGeom prst="bentConnector3">
            <a:avLst>
              <a:gd name="adj1" fmla="val 630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Table 7">
            <a:extLst>
              <a:ext uri="{FF2B5EF4-FFF2-40B4-BE49-F238E27FC236}">
                <a16:creationId xmlns:a16="http://schemas.microsoft.com/office/drawing/2014/main" id="{B1949047-89C2-684D-8E5C-03248E76E7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96799"/>
              </p:ext>
            </p:extLst>
          </p:nvPr>
        </p:nvGraphicFramePr>
        <p:xfrm>
          <a:off x="-5199038" y="3710479"/>
          <a:ext cx="1654570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57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82290">
                <a:tc>
                  <a:txBody>
                    <a:bodyPr/>
                    <a:lstStyle/>
                    <a:p>
                      <a:r>
                        <a:rPr lang="en-US" sz="1050" dirty="0"/>
                        <a:t>PRODUCT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prodDescription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supplierID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146865"/>
                  </a:ext>
                </a:extLst>
              </a:tr>
            </a:tbl>
          </a:graphicData>
        </a:graphic>
      </p:graphicFrame>
      <p:grpSp>
        <p:nvGrpSpPr>
          <p:cNvPr id="67" name="Group 66">
            <a:extLst>
              <a:ext uri="{FF2B5EF4-FFF2-40B4-BE49-F238E27FC236}">
                <a16:creationId xmlns:a16="http://schemas.microsoft.com/office/drawing/2014/main" id="{DD7761AB-7BCB-264B-B64F-36A1F47EF1A6}"/>
              </a:ext>
            </a:extLst>
          </p:cNvPr>
          <p:cNvGrpSpPr/>
          <p:nvPr/>
        </p:nvGrpSpPr>
        <p:grpSpPr>
          <a:xfrm rot="10800000">
            <a:off x="5712365" y="7951673"/>
            <a:ext cx="707886" cy="1111627"/>
            <a:chOff x="5766254" y="3709941"/>
            <a:chExt cx="707886" cy="1111627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E770AD-C880-7A4F-AA19-CA39B5012CD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828772"/>
              <a:ext cx="0" cy="99279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F5C19FE-E63A-5842-B42A-5EE48AB30765}"/>
                </a:ext>
              </a:extLst>
            </p:cNvPr>
            <p:cNvSpPr txBox="1"/>
            <p:nvPr/>
          </p:nvSpPr>
          <p:spPr>
            <a:xfrm rot="5400000">
              <a:off x="5900425" y="3575770"/>
              <a:ext cx="439544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0070C0"/>
                  </a:solidFill>
                </a:rPr>
                <a:t>&gt;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7E78D52-81C9-8F45-B04C-08FAD06DA0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720061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A101BAC-258B-C648-A68D-FFBB4FF9BED0}"/>
              </a:ext>
            </a:extLst>
          </p:cNvPr>
          <p:cNvGrpSpPr/>
          <p:nvPr/>
        </p:nvGrpSpPr>
        <p:grpSpPr>
          <a:xfrm rot="16200000">
            <a:off x="708262" y="7713573"/>
            <a:ext cx="704015" cy="523220"/>
            <a:chOff x="3615489" y="5132046"/>
            <a:chExt cx="704015" cy="52322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DEB061-2CDA-BA4B-AB4A-B6E157C4962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912681" y="5076905"/>
              <a:ext cx="0" cy="59438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D92365D-3052-C941-B3B2-D3962AA67FDE}"/>
                </a:ext>
              </a:extLst>
            </p:cNvPr>
            <p:cNvSpPr txBox="1"/>
            <p:nvPr/>
          </p:nvSpPr>
          <p:spPr>
            <a:xfrm rot="10800000">
              <a:off x="3955302" y="5132046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A289E15-DECF-4D40-96AE-2D8B4FACFA0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06764" y="5374096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5" name="Table 7">
            <a:extLst>
              <a:ext uri="{FF2B5EF4-FFF2-40B4-BE49-F238E27FC236}">
                <a16:creationId xmlns:a16="http://schemas.microsoft.com/office/drawing/2014/main" id="{F9FEE14D-0110-9C4E-A378-313A07289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880020"/>
              </p:ext>
            </p:extLst>
          </p:nvPr>
        </p:nvGraphicFramePr>
        <p:xfrm>
          <a:off x="-2332488" y="2884526"/>
          <a:ext cx="1527381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381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PRODUCT_ORDER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orderProductQuantity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aphicFrame>
        <p:nvGraphicFramePr>
          <p:cNvPr id="76" name="Table 7">
            <a:extLst>
              <a:ext uri="{FF2B5EF4-FFF2-40B4-BE49-F238E27FC236}">
                <a16:creationId xmlns:a16="http://schemas.microsoft.com/office/drawing/2014/main" id="{9C144093-AD13-1D4D-AB72-59C28FEC4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335528"/>
              </p:ext>
            </p:extLst>
          </p:nvPr>
        </p:nvGraphicFramePr>
        <p:xfrm>
          <a:off x="3870206" y="-1491553"/>
          <a:ext cx="1490183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18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SALE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salesOrderReceiptNum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pSp>
        <p:nvGrpSpPr>
          <p:cNvPr id="77" name="Group 76">
            <a:extLst>
              <a:ext uri="{FF2B5EF4-FFF2-40B4-BE49-F238E27FC236}">
                <a16:creationId xmlns:a16="http://schemas.microsoft.com/office/drawing/2014/main" id="{2E6EAE2F-7D85-E144-86B0-A7ECF0378CEC}"/>
              </a:ext>
            </a:extLst>
          </p:cNvPr>
          <p:cNvGrpSpPr/>
          <p:nvPr/>
        </p:nvGrpSpPr>
        <p:grpSpPr>
          <a:xfrm>
            <a:off x="-1466798" y="3228640"/>
            <a:ext cx="1321569" cy="200360"/>
            <a:chOff x="1823252" y="2267748"/>
            <a:chExt cx="1321569" cy="200360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D33DA64-C4C7-CF49-8F94-EDA0F43C8E1C}"/>
                </a:ext>
              </a:extLst>
            </p:cNvPr>
            <p:cNvGrpSpPr/>
            <p:nvPr/>
          </p:nvGrpSpPr>
          <p:grpSpPr>
            <a:xfrm>
              <a:off x="1823252" y="2267748"/>
              <a:ext cx="1321569" cy="200357"/>
              <a:chOff x="3615489" y="5273917"/>
              <a:chExt cx="1321569" cy="200357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E6A8FAD9-9656-5246-8E4B-DB5E73B503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1321569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1E25CDB-EA79-1649-A31D-9B3660E90A0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D20909D-9A26-9744-82D7-C5715EC5DE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50756" y="2367930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2" name="Table 7">
            <a:extLst>
              <a:ext uri="{FF2B5EF4-FFF2-40B4-BE49-F238E27FC236}">
                <a16:creationId xmlns:a16="http://schemas.microsoft.com/office/drawing/2014/main" id="{4A8160D9-A528-2741-B06C-06C3AAD97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079560"/>
              </p:ext>
            </p:extLst>
          </p:nvPr>
        </p:nvGraphicFramePr>
        <p:xfrm>
          <a:off x="5401527" y="8069604"/>
          <a:ext cx="1442378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EMPLOYEEINCHARGE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</a:tbl>
          </a:graphicData>
        </a:graphic>
      </p:graphicFrame>
      <p:graphicFrame>
        <p:nvGraphicFramePr>
          <p:cNvPr id="83" name="Table 7">
            <a:extLst>
              <a:ext uri="{FF2B5EF4-FFF2-40B4-BE49-F238E27FC236}">
                <a16:creationId xmlns:a16="http://schemas.microsoft.com/office/drawing/2014/main" id="{122CD362-6B51-C246-BAB6-0F1F9399B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589154"/>
              </p:ext>
            </p:extLst>
          </p:nvPr>
        </p:nvGraphicFramePr>
        <p:xfrm>
          <a:off x="-2595049" y="1046831"/>
          <a:ext cx="7666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60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644732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75126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22567"/>
                  </a:ext>
                </a:extLst>
              </a:tr>
            </a:tbl>
          </a:graphicData>
        </a:graphic>
      </p:graphicFrame>
      <p:graphicFrame>
        <p:nvGraphicFramePr>
          <p:cNvPr id="84" name="Table 7">
            <a:extLst>
              <a:ext uri="{FF2B5EF4-FFF2-40B4-BE49-F238E27FC236}">
                <a16:creationId xmlns:a16="http://schemas.microsoft.com/office/drawing/2014/main" id="{206F9371-E11A-9A4B-B82C-2DC695D22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515641"/>
              </p:ext>
            </p:extLst>
          </p:nvPr>
        </p:nvGraphicFramePr>
        <p:xfrm>
          <a:off x="-4859023" y="1418259"/>
          <a:ext cx="1009329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329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REVISIONLOG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revLogID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85" name="Table 7">
            <a:extLst>
              <a:ext uri="{FF2B5EF4-FFF2-40B4-BE49-F238E27FC236}">
                <a16:creationId xmlns:a16="http://schemas.microsoft.com/office/drawing/2014/main" id="{B76EBFF5-9555-3741-BB2E-DD6803BFB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714431"/>
              </p:ext>
            </p:extLst>
          </p:nvPr>
        </p:nvGraphicFramePr>
        <p:xfrm>
          <a:off x="14092439" y="5559451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86" name="Table 7">
            <a:extLst>
              <a:ext uri="{FF2B5EF4-FFF2-40B4-BE49-F238E27FC236}">
                <a16:creationId xmlns:a16="http://schemas.microsoft.com/office/drawing/2014/main" id="{358EB926-7270-514D-83A2-D7441BA69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082308"/>
              </p:ext>
            </p:extLst>
          </p:nvPr>
        </p:nvGraphicFramePr>
        <p:xfrm>
          <a:off x="13460568" y="3660059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roleType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87" name="Table 7">
            <a:extLst>
              <a:ext uri="{FF2B5EF4-FFF2-40B4-BE49-F238E27FC236}">
                <a16:creationId xmlns:a16="http://schemas.microsoft.com/office/drawing/2014/main" id="{0A0C701C-A1EC-F545-9BAF-72FFBE6F6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913751"/>
              </p:ext>
            </p:extLst>
          </p:nvPr>
        </p:nvGraphicFramePr>
        <p:xfrm>
          <a:off x="14006659" y="1789091"/>
          <a:ext cx="166462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NCRENGINEERINSPECTOR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88" name="Table 7">
            <a:extLst>
              <a:ext uri="{FF2B5EF4-FFF2-40B4-BE49-F238E27FC236}">
                <a16:creationId xmlns:a16="http://schemas.microsoft.com/office/drawing/2014/main" id="{1B8D6744-942B-0D41-8769-C008DB044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905755"/>
              </p:ext>
            </p:extLst>
          </p:nvPr>
        </p:nvGraphicFramePr>
        <p:xfrm>
          <a:off x="13597464" y="1550636"/>
          <a:ext cx="1664626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REVIEWENGINEER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reviewEngID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reviewCustUpdate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117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79264"/>
                  </a:ext>
                </a:extLst>
              </a:tr>
            </a:tbl>
          </a:graphicData>
        </a:graphic>
      </p:graphicFrame>
      <p:grpSp>
        <p:nvGrpSpPr>
          <p:cNvPr id="89" name="Group 88">
            <a:extLst>
              <a:ext uri="{FF2B5EF4-FFF2-40B4-BE49-F238E27FC236}">
                <a16:creationId xmlns:a16="http://schemas.microsoft.com/office/drawing/2014/main" id="{F848C728-CB6C-BC49-9407-DD92225307BF}"/>
              </a:ext>
            </a:extLst>
          </p:cNvPr>
          <p:cNvGrpSpPr/>
          <p:nvPr/>
        </p:nvGrpSpPr>
        <p:grpSpPr>
          <a:xfrm>
            <a:off x="-4319978" y="2919784"/>
            <a:ext cx="1967365" cy="790702"/>
            <a:chOff x="940537" y="2919784"/>
            <a:chExt cx="1967365" cy="790702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745FCA4-F81E-B747-87C7-A7D2DDA1318A}"/>
                </a:ext>
              </a:extLst>
            </p:cNvPr>
            <p:cNvGrpSpPr/>
            <p:nvPr/>
          </p:nvGrpSpPr>
          <p:grpSpPr>
            <a:xfrm rot="16200000">
              <a:off x="1528869" y="2331452"/>
              <a:ext cx="790702" cy="1967365"/>
              <a:chOff x="3615487" y="5273917"/>
              <a:chExt cx="790702" cy="1967365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F27E688-8144-014A-97AD-1DCC4A86C93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3890472" y="5099102"/>
                <a:ext cx="10" cy="549979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BB57075-67CF-2745-832D-C784EFBCF3CD}"/>
                  </a:ext>
                </a:extLst>
              </p:cNvPr>
              <p:cNvSpPr txBox="1"/>
              <p:nvPr/>
            </p:nvSpPr>
            <p:spPr>
              <a:xfrm rot="16200000">
                <a:off x="3962478" y="6797571"/>
                <a:ext cx="36420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&gt;</a:t>
                </a:r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D1DEDA7-7100-F04A-98DE-5C8437C8BE3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D8DBCF6-D36F-E64D-A3A0-9891E9AC759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525" y="3160507"/>
              <a:ext cx="177088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5FE8B13-F842-B645-AE2A-F37C2D823FB0}"/>
              </a:ext>
            </a:extLst>
          </p:cNvPr>
          <p:cNvGrpSpPr/>
          <p:nvPr/>
        </p:nvGrpSpPr>
        <p:grpSpPr>
          <a:xfrm>
            <a:off x="-3535418" y="1499277"/>
            <a:ext cx="1363412" cy="523220"/>
            <a:chOff x="1544491" y="1499277"/>
            <a:chExt cx="1363412" cy="523220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2CFA153-C811-7C40-93F7-FCBC8DA22361}"/>
                </a:ext>
              </a:extLst>
            </p:cNvPr>
            <p:cNvSpPr txBox="1"/>
            <p:nvPr/>
          </p:nvSpPr>
          <p:spPr>
            <a:xfrm rot="10800000">
              <a:off x="2543701" y="1499277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823D2A5-C28B-EF42-9C28-844F8E3C1F15}"/>
                </a:ext>
              </a:extLst>
            </p:cNvPr>
            <p:cNvCxnSpPr>
              <a:cxnSpLocks/>
            </p:cNvCxnSpPr>
            <p:nvPr/>
          </p:nvCxnSpPr>
          <p:spPr>
            <a:xfrm>
              <a:off x="1544491" y="1740001"/>
              <a:ext cx="125192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6567E95-3153-0B47-8D94-16A41DECBE3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25344" y="1743557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13ABF4A-BE31-2C4B-879E-E0C9E5A6EAE5}"/>
              </a:ext>
            </a:extLst>
          </p:cNvPr>
          <p:cNvGrpSpPr/>
          <p:nvPr/>
        </p:nvGrpSpPr>
        <p:grpSpPr>
          <a:xfrm>
            <a:off x="3569707" y="-2715954"/>
            <a:ext cx="2620177" cy="1518351"/>
            <a:chOff x="3569707" y="1143661"/>
            <a:chExt cx="2620177" cy="1518351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BF1791B2-2A3A-CE4F-A2DB-533368B34E05}"/>
                </a:ext>
              </a:extLst>
            </p:cNvPr>
            <p:cNvGrpSpPr/>
            <p:nvPr/>
          </p:nvGrpSpPr>
          <p:grpSpPr>
            <a:xfrm>
              <a:off x="3569707" y="1143661"/>
              <a:ext cx="2620177" cy="1429191"/>
              <a:chOff x="1823252" y="2264691"/>
              <a:chExt cx="2620177" cy="1429191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A90F9030-4960-AF42-A898-74998A6639CC}"/>
                  </a:ext>
                </a:extLst>
              </p:cNvPr>
              <p:cNvGrpSpPr/>
              <p:nvPr/>
            </p:nvGrpSpPr>
            <p:grpSpPr>
              <a:xfrm>
                <a:off x="1823252" y="2264691"/>
                <a:ext cx="2520797" cy="203414"/>
                <a:chOff x="3615489" y="5270860"/>
                <a:chExt cx="2520797" cy="203414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F70CA0B-1BE9-9A43-9872-F6EFC085CA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5489" y="5374097"/>
                  <a:ext cx="252079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35290947-918E-724A-8475-248134D88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02679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520A37E4-4665-5144-9CCF-3F1A6BB12C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118A01E-D118-094E-8EC6-97388418700D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F693C97-BF68-974F-9DC2-19BB5A3A5BFC}"/>
              </a:ext>
            </a:extLst>
          </p:cNvPr>
          <p:cNvGrpSpPr/>
          <p:nvPr/>
        </p:nvGrpSpPr>
        <p:grpSpPr>
          <a:xfrm>
            <a:off x="3808167" y="-900583"/>
            <a:ext cx="523220" cy="671244"/>
            <a:chOff x="3808167" y="2320925"/>
            <a:chExt cx="523220" cy="671244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6C24235-8EDF-294F-BA07-DB6CD2FCB3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3098" y="2320925"/>
              <a:ext cx="0" cy="5616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D58F00D-0137-FC4C-99F0-9AABA531558F}"/>
                </a:ext>
              </a:extLst>
            </p:cNvPr>
            <p:cNvSpPr txBox="1"/>
            <p:nvPr/>
          </p:nvSpPr>
          <p:spPr>
            <a:xfrm rot="16200000">
              <a:off x="3887676" y="2548458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B65509C-B1AE-CB44-B83F-8B8795566D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3529" y="2410639"/>
              <a:ext cx="199136" cy="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327923C-52FC-1242-8354-E0F5A1AC803E}"/>
              </a:ext>
            </a:extLst>
          </p:cNvPr>
          <p:cNvGrpSpPr/>
          <p:nvPr/>
        </p:nvGrpSpPr>
        <p:grpSpPr>
          <a:xfrm rot="16200000">
            <a:off x="6829379" y="7271772"/>
            <a:ext cx="707886" cy="906694"/>
            <a:chOff x="5766254" y="3709941"/>
            <a:chExt cx="707886" cy="906694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E3A30C4-80B2-C147-A08B-973BF6729C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B6BFA34-D870-F244-9B00-05205395F404}"/>
                </a:ext>
              </a:extLst>
            </p:cNvPr>
            <p:cNvSpPr txBox="1"/>
            <p:nvPr/>
          </p:nvSpPr>
          <p:spPr>
            <a:xfrm rot="5400000">
              <a:off x="5900425" y="3575770"/>
              <a:ext cx="439544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0070C0"/>
                  </a:solidFill>
                </a:rPr>
                <a:t>&gt;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C118992-6D98-4949-9475-D9E186E728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3DDAC0F-7575-D14A-BFE8-10E0E8DE5B94}"/>
              </a:ext>
            </a:extLst>
          </p:cNvPr>
          <p:cNvGrpSpPr/>
          <p:nvPr/>
        </p:nvGrpSpPr>
        <p:grpSpPr>
          <a:xfrm rot="5400000">
            <a:off x="13860972" y="5483294"/>
            <a:ext cx="707886" cy="906694"/>
            <a:chOff x="5766254" y="3709941"/>
            <a:chExt cx="707886" cy="906694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237F9CE-3A39-8447-8E13-2D05E22993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7E6AFD2-567C-4941-8666-9C121FF3FA04}"/>
                </a:ext>
              </a:extLst>
            </p:cNvPr>
            <p:cNvSpPr txBox="1"/>
            <p:nvPr/>
          </p:nvSpPr>
          <p:spPr>
            <a:xfrm rot="5400000">
              <a:off x="5900425" y="3575770"/>
              <a:ext cx="439544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0070C0"/>
                  </a:solidFill>
                </a:rPr>
                <a:t>&gt;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49C947A-548C-3643-BE05-723446CE6A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1DB28EB-1F2E-A34A-99AE-003805A62A24}"/>
              </a:ext>
            </a:extLst>
          </p:cNvPr>
          <p:cNvGrpSpPr/>
          <p:nvPr/>
        </p:nvGrpSpPr>
        <p:grpSpPr>
          <a:xfrm rot="10800000">
            <a:off x="14716173" y="4408227"/>
            <a:ext cx="707886" cy="1264724"/>
            <a:chOff x="5761659" y="3351911"/>
            <a:chExt cx="707886" cy="1264724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14631FD-FE95-8C47-ADDF-707D2D82CFC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467024"/>
              <a:ext cx="0" cy="114961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3EF45F6-35D1-244D-B9ED-CFC116CCDBA8}"/>
                </a:ext>
              </a:extLst>
            </p:cNvPr>
            <p:cNvSpPr txBox="1"/>
            <p:nvPr/>
          </p:nvSpPr>
          <p:spPr>
            <a:xfrm rot="5400000">
              <a:off x="5895830" y="3217740"/>
              <a:ext cx="439544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0070C0"/>
                  </a:solidFill>
                </a:rPr>
                <a:t>&gt;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A24B2A1-46B7-754D-82FC-91CBECF3A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0E9645E-CA1D-8344-BCA9-62BF851378D1}"/>
              </a:ext>
            </a:extLst>
          </p:cNvPr>
          <p:cNvGrpSpPr/>
          <p:nvPr/>
        </p:nvGrpSpPr>
        <p:grpSpPr>
          <a:xfrm>
            <a:off x="-2463442" y="3737747"/>
            <a:ext cx="1366687" cy="1401986"/>
            <a:chOff x="4271146" y="3737747"/>
            <a:chExt cx="1366687" cy="1401986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175582C-E74F-894D-8368-37380F1F6510}"/>
                </a:ext>
              </a:extLst>
            </p:cNvPr>
            <p:cNvGrpSpPr/>
            <p:nvPr/>
          </p:nvGrpSpPr>
          <p:grpSpPr>
            <a:xfrm>
              <a:off x="4365486" y="3737747"/>
              <a:ext cx="1272347" cy="1401986"/>
              <a:chOff x="1872474" y="2267751"/>
              <a:chExt cx="1272347" cy="1401986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27B95436-3801-4743-9687-3DDADCF69D8A}"/>
                  </a:ext>
                </a:extLst>
              </p:cNvPr>
              <p:cNvGrpSpPr/>
              <p:nvPr/>
            </p:nvGrpSpPr>
            <p:grpSpPr>
              <a:xfrm>
                <a:off x="1872474" y="2367928"/>
                <a:ext cx="1272347" cy="1301809"/>
                <a:chOff x="3664711" y="5374097"/>
                <a:chExt cx="1272347" cy="1301809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1CE717E2-F7D5-0644-A91E-DFADC7969F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79043" y="5374097"/>
                  <a:ext cx="758015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21979E20-7A3F-2346-8D40-8822AD36D5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564532" y="6575728"/>
                  <a:ext cx="20035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E3BAA21-9FF5-8A4B-AA5E-064DE3087C8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950756" y="2367930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DA61FEB-654C-0E48-9F49-03D0E0B2A687}"/>
                </a:ext>
              </a:extLst>
            </p:cNvPr>
            <p:cNvCxnSpPr>
              <a:cxnSpLocks/>
            </p:cNvCxnSpPr>
            <p:nvPr/>
          </p:nvCxnSpPr>
          <p:spPr>
            <a:xfrm>
              <a:off x="4271146" y="5035027"/>
              <a:ext cx="63583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15BCD81-21BD-A847-9763-6F9F4BAF75A5}"/>
                </a:ext>
              </a:extLst>
            </p:cNvPr>
            <p:cNvCxnSpPr>
              <a:cxnSpLocks/>
            </p:cNvCxnSpPr>
            <p:nvPr/>
          </p:nvCxnSpPr>
          <p:spPr>
            <a:xfrm>
              <a:off x="4893469" y="3833397"/>
              <a:ext cx="0" cy="120938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F54C91C-A046-2746-8C61-810B72D82881}"/>
              </a:ext>
            </a:extLst>
          </p:cNvPr>
          <p:cNvGrpSpPr/>
          <p:nvPr/>
        </p:nvGrpSpPr>
        <p:grpSpPr>
          <a:xfrm rot="5400000">
            <a:off x="13063259" y="2276711"/>
            <a:ext cx="980534" cy="1518351"/>
            <a:chOff x="5209350" y="1143661"/>
            <a:chExt cx="980534" cy="1518351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1F8CC87-6437-134C-9218-DC96051D6307}"/>
                </a:ext>
              </a:extLst>
            </p:cNvPr>
            <p:cNvGrpSpPr/>
            <p:nvPr/>
          </p:nvGrpSpPr>
          <p:grpSpPr>
            <a:xfrm>
              <a:off x="5209350" y="1143661"/>
              <a:ext cx="980534" cy="1429191"/>
              <a:chOff x="3462895" y="2264691"/>
              <a:chExt cx="980534" cy="1429191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64D53088-855D-4948-AB76-F9102DC6FF3F}"/>
                  </a:ext>
                </a:extLst>
              </p:cNvPr>
              <p:cNvGrpSpPr/>
              <p:nvPr/>
            </p:nvGrpSpPr>
            <p:grpSpPr>
              <a:xfrm>
                <a:off x="3462895" y="2264691"/>
                <a:ext cx="881153" cy="203414"/>
                <a:chOff x="5255132" y="5270860"/>
                <a:chExt cx="881153" cy="203414"/>
              </a:xfrm>
            </p:grpSpPr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C184BC20-C579-1340-9D43-D14129A060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95709" y="4933520"/>
                  <a:ext cx="0" cy="88115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F8347E8A-E5D7-564D-8B00-BCEA7DA9FF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37480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063D138-2D46-F54F-8C63-18CB884B9C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5E3536B-DC81-3D4E-9AF7-5803E288EE9D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EE3548C-5E70-0D4A-A551-F2F95834E424}"/>
              </a:ext>
            </a:extLst>
          </p:cNvPr>
          <p:cNvGrpSpPr/>
          <p:nvPr/>
        </p:nvGrpSpPr>
        <p:grpSpPr>
          <a:xfrm>
            <a:off x="12481642" y="2079106"/>
            <a:ext cx="737906" cy="200361"/>
            <a:chOff x="1823252" y="2267748"/>
            <a:chExt cx="737906" cy="200361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31EFF46-F833-1947-921A-091C8C424817}"/>
                </a:ext>
              </a:extLst>
            </p:cNvPr>
            <p:cNvGrpSpPr/>
            <p:nvPr/>
          </p:nvGrpSpPr>
          <p:grpSpPr>
            <a:xfrm>
              <a:off x="1823252" y="2267748"/>
              <a:ext cx="737906" cy="200357"/>
              <a:chOff x="3615489" y="5273917"/>
              <a:chExt cx="737906" cy="200357"/>
            </a:xfrm>
          </p:grpSpPr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F3EFBC1A-5F5E-6A4C-9D92-A5936687A1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737906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CBEE330-F5CC-0B42-B0B4-57035E925CC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7AF72749-38C1-434D-9F12-F9BCF61405C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86567" y="2367931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7199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CFA6010-1568-F34C-B768-B5A104B33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72302"/>
            <a:ext cx="12192000" cy="137303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4F4CBC-1764-E449-9666-4A8080A6AD83}"/>
              </a:ext>
            </a:extLst>
          </p:cNvPr>
          <p:cNvSpPr txBox="1"/>
          <p:nvPr/>
        </p:nvSpPr>
        <p:spPr>
          <a:xfrm>
            <a:off x="1219304" y="13527903"/>
            <a:ext cx="5086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Introduction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4EE083-3B6E-C346-B539-171FAD471419}"/>
              </a:ext>
            </a:extLst>
          </p:cNvPr>
          <p:cNvSpPr txBox="1"/>
          <p:nvPr/>
        </p:nvSpPr>
        <p:spPr>
          <a:xfrm>
            <a:off x="1219304" y="11213850"/>
            <a:ext cx="7468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SzPct val="85000"/>
              <a:buBlip>
                <a:blip r:embed="rId5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Project: </a:t>
            </a:r>
            <a:r>
              <a:rPr lang="en-US" dirty="0">
                <a:solidFill>
                  <a:schemeClr val="bg1"/>
                </a:solidFill>
                <a:latin typeface="Centauri" panose="02000500000000000000" pitchFamily="2" charset="0"/>
              </a:rPr>
              <a:t>OSS-NCR</a:t>
            </a:r>
          </a:p>
          <a:p>
            <a:pPr marL="574675" indent="-574675">
              <a:buSzPct val="85000"/>
              <a:buBlip>
                <a:blip r:embed="rId5"/>
              </a:buBlip>
            </a:pPr>
            <a:endParaRPr lang="en-US" dirty="0">
              <a:solidFill>
                <a:schemeClr val="bg1"/>
              </a:solidFill>
              <a:latin typeface="Centauri" panose="02000500000000000000" pitchFamily="2" charset="0"/>
            </a:endParaRPr>
          </a:p>
          <a:p>
            <a:pPr marL="574675" indent="-574675">
              <a:buSzPct val="85000"/>
              <a:buBlip>
                <a:blip r:embed="rId5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Presentation Content: Data Model Revision and Insight of NCR process.</a:t>
            </a:r>
          </a:p>
        </p:txBody>
      </p: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468E0DA9-54D3-4F4E-8A31-ACC3E64B3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167351"/>
              </p:ext>
            </p:extLst>
          </p:nvPr>
        </p:nvGraphicFramePr>
        <p:xfrm>
          <a:off x="574303" y="5559451"/>
          <a:ext cx="98170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702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0846">
                <a:tc>
                  <a:txBody>
                    <a:bodyPr/>
                    <a:lstStyle/>
                    <a:p>
                      <a:r>
                        <a:rPr lang="en-US" sz="1050" dirty="0"/>
                        <a:t>SUPPLIER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supplierID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supplierName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ncrLogNum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C4939331-F4EB-954D-8EA2-FAD6A1A21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57763"/>
              </p:ext>
            </p:extLst>
          </p:nvPr>
        </p:nvGraphicFramePr>
        <p:xfrm>
          <a:off x="237869" y="3710479"/>
          <a:ext cx="1654570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57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82290">
                <a:tc>
                  <a:txBody>
                    <a:bodyPr/>
                    <a:lstStyle/>
                    <a:p>
                      <a:r>
                        <a:rPr lang="en-US" sz="1050" dirty="0"/>
                        <a:t>PRODUCT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prodDescription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supplierID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146865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3B63343-681F-4D4D-8F89-5A80993E9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861799"/>
              </p:ext>
            </p:extLst>
          </p:nvPr>
        </p:nvGraphicFramePr>
        <p:xfrm>
          <a:off x="5642778" y="2662012"/>
          <a:ext cx="1026893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89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NCR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ncrLogNumber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ncrActive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50392DF4-ABD5-5C46-A546-46FA1D42C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542489"/>
              </p:ext>
            </p:extLst>
          </p:nvPr>
        </p:nvGraphicFramePr>
        <p:xfrm>
          <a:off x="2849062" y="4867172"/>
          <a:ext cx="1422084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084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NCRQUALITYREP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qRepID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ncrFormConfirm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ncrIdentityProcess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ncrDefectDescription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ncrQuantityDefective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49637"/>
                  </a:ext>
                </a:extLst>
              </a:tr>
            </a:tbl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44B20326-5F88-FA4F-A6F6-BBB348D7879B}"/>
              </a:ext>
            </a:extLst>
          </p:cNvPr>
          <p:cNvGrpSpPr/>
          <p:nvPr/>
        </p:nvGrpSpPr>
        <p:grpSpPr>
          <a:xfrm rot="10800000">
            <a:off x="5812193" y="4169268"/>
            <a:ext cx="523220" cy="1088945"/>
            <a:chOff x="5851092" y="3732623"/>
            <a:chExt cx="523220" cy="108894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AA000F4-E823-ED48-B226-152A277234F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828772"/>
              <a:ext cx="0" cy="99279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11301B-33A4-B344-A1BF-D3A4139ACA77}"/>
                </a:ext>
              </a:extLst>
            </p:cNvPr>
            <p:cNvSpPr txBox="1"/>
            <p:nvPr/>
          </p:nvSpPr>
          <p:spPr>
            <a:xfrm rot="5400000">
              <a:off x="5930601" y="3653114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A3EA500-EBAD-FD4F-B314-CF72E9A48B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720061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110C45-D5FD-3146-9660-8D56662BF49D}"/>
              </a:ext>
            </a:extLst>
          </p:cNvPr>
          <p:cNvGrpSpPr/>
          <p:nvPr/>
        </p:nvGrpSpPr>
        <p:grpSpPr>
          <a:xfrm rot="16200000">
            <a:off x="708261" y="4945834"/>
            <a:ext cx="704015" cy="523220"/>
            <a:chOff x="3615489" y="5132046"/>
            <a:chExt cx="704015" cy="52322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0E3736F-4F51-6E46-B66E-A8C576CD1CB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912681" y="5076905"/>
              <a:ext cx="0" cy="59438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5260F2-D5B8-D345-877D-DEC105E3AB9C}"/>
                </a:ext>
              </a:extLst>
            </p:cNvPr>
            <p:cNvSpPr txBox="1"/>
            <p:nvPr/>
          </p:nvSpPr>
          <p:spPr>
            <a:xfrm rot="10800000">
              <a:off x="3955302" y="5132046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E3F5C0D-7CC5-3E4B-9D40-F6408FAC31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06764" y="5374096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9625CC7-8BA9-4F4E-B22A-64DF5D9CFF76}"/>
              </a:ext>
            </a:extLst>
          </p:cNvPr>
          <p:cNvSpPr txBox="1"/>
          <p:nvPr/>
        </p:nvSpPr>
        <p:spPr>
          <a:xfrm>
            <a:off x="3501379" y="340939"/>
            <a:ext cx="5189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Data  model v. 2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C39CBAA-C2AB-924F-AABE-AD9B22A4C87D}"/>
              </a:ext>
            </a:extLst>
          </p:cNvPr>
          <p:cNvGrpSpPr/>
          <p:nvPr/>
        </p:nvGrpSpPr>
        <p:grpSpPr>
          <a:xfrm>
            <a:off x="1219304" y="-1349676"/>
            <a:ext cx="312609" cy="1928763"/>
            <a:chOff x="1349933" y="0"/>
            <a:chExt cx="226142" cy="139527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1547195-BDD3-9C49-88B2-967BA6E57EC8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13E4F9F-2955-D44D-945F-00B3875F6258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DF668C1-1003-5C4E-9C9B-74A1DA360BBC}"/>
              </a:ext>
            </a:extLst>
          </p:cNvPr>
          <p:cNvCxnSpPr>
            <a:cxnSpLocks/>
          </p:cNvCxnSpPr>
          <p:nvPr/>
        </p:nvCxnSpPr>
        <p:spPr>
          <a:xfrm>
            <a:off x="966440" y="-1491849"/>
            <a:ext cx="0" cy="17550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42EAF8BC-073B-C84D-AFCA-F21A7EA73D4C}"/>
              </a:ext>
            </a:extLst>
          </p:cNvPr>
          <p:cNvCxnSpPr>
            <a:cxnSpLocks/>
          </p:cNvCxnSpPr>
          <p:nvPr/>
        </p:nvCxnSpPr>
        <p:spPr>
          <a:xfrm rot="5400000">
            <a:off x="-596946" y="-590171"/>
            <a:ext cx="2308435" cy="156556"/>
          </a:xfrm>
          <a:prstGeom prst="bentConnector3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3DEA7E6-5A4F-E84F-9D71-A78745EC511A}"/>
              </a:ext>
            </a:extLst>
          </p:cNvPr>
          <p:cNvGrpSpPr/>
          <p:nvPr/>
        </p:nvGrpSpPr>
        <p:grpSpPr>
          <a:xfrm rot="5400000">
            <a:off x="12377822" y="5021508"/>
            <a:ext cx="312609" cy="1928763"/>
            <a:chOff x="1349933" y="0"/>
            <a:chExt cx="226142" cy="139527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28ED249-A4C0-724F-9655-1D614D792771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2EFB6E9-C075-5A4F-B4A9-C404FBE72350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99CD7FBB-3843-F049-BDAF-3B1336B9B7E4}"/>
              </a:ext>
            </a:extLst>
          </p:cNvPr>
          <p:cNvCxnSpPr/>
          <p:nvPr/>
        </p:nvCxnSpPr>
        <p:spPr>
          <a:xfrm rot="10800000">
            <a:off x="11908907" y="6298498"/>
            <a:ext cx="2727366" cy="353609"/>
          </a:xfrm>
          <a:prstGeom prst="bentConnector3">
            <a:avLst>
              <a:gd name="adj1" fmla="val 630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">
            <a:extLst>
              <a:ext uri="{FF2B5EF4-FFF2-40B4-BE49-F238E27FC236}">
                <a16:creationId xmlns:a16="http://schemas.microsoft.com/office/drawing/2014/main" id="{A76E1947-A636-0546-A464-7B22873C3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843543"/>
              </p:ext>
            </p:extLst>
          </p:nvPr>
        </p:nvGraphicFramePr>
        <p:xfrm>
          <a:off x="2796413" y="2884526"/>
          <a:ext cx="1527381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381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PRODUCT_ORDER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orderProductQuantity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aphicFrame>
        <p:nvGraphicFramePr>
          <p:cNvPr id="84" name="Table 7">
            <a:extLst>
              <a:ext uri="{FF2B5EF4-FFF2-40B4-BE49-F238E27FC236}">
                <a16:creationId xmlns:a16="http://schemas.microsoft.com/office/drawing/2014/main" id="{4AE56908-7086-4B40-8A3F-38846AD88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878465"/>
              </p:ext>
            </p:extLst>
          </p:nvPr>
        </p:nvGraphicFramePr>
        <p:xfrm>
          <a:off x="3870206" y="1569403"/>
          <a:ext cx="1490183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18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SALE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salesOrderReceiptNum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7A6B088-45FE-5C41-9B6A-D4E6AA8DD6B0}"/>
              </a:ext>
            </a:extLst>
          </p:cNvPr>
          <p:cNvGrpSpPr/>
          <p:nvPr/>
        </p:nvGrpSpPr>
        <p:grpSpPr>
          <a:xfrm>
            <a:off x="4321211" y="3228640"/>
            <a:ext cx="1321569" cy="200360"/>
            <a:chOff x="1823252" y="2267748"/>
            <a:chExt cx="1321569" cy="200360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89E7750-6FC9-5E49-91A6-693B18FB1092}"/>
                </a:ext>
              </a:extLst>
            </p:cNvPr>
            <p:cNvGrpSpPr/>
            <p:nvPr/>
          </p:nvGrpSpPr>
          <p:grpSpPr>
            <a:xfrm>
              <a:off x="1823252" y="2267748"/>
              <a:ext cx="1321569" cy="200357"/>
              <a:chOff x="3615489" y="5273917"/>
              <a:chExt cx="1321569" cy="200357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E128B9C-7BBE-ED41-866C-EE09AF5F0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1321569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8694556-F11E-F74C-B440-0A6232E00FC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DB28A63-3853-D34A-A291-FEAA093590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50756" y="2367930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3" name="Table 7">
            <a:extLst>
              <a:ext uri="{FF2B5EF4-FFF2-40B4-BE49-F238E27FC236}">
                <a16:creationId xmlns:a16="http://schemas.microsoft.com/office/drawing/2014/main" id="{C70C843F-43D1-4A45-AC98-295A0552E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651099"/>
              </p:ext>
            </p:extLst>
          </p:nvPr>
        </p:nvGraphicFramePr>
        <p:xfrm>
          <a:off x="5401527" y="5148825"/>
          <a:ext cx="1442378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EMPLOYEEINCHARGE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</a:tbl>
          </a:graphicData>
        </a:graphic>
      </p:graphicFrame>
      <p:graphicFrame>
        <p:nvGraphicFramePr>
          <p:cNvPr id="95" name="Table 7">
            <a:extLst>
              <a:ext uri="{FF2B5EF4-FFF2-40B4-BE49-F238E27FC236}">
                <a16:creationId xmlns:a16="http://schemas.microsoft.com/office/drawing/2014/main" id="{E52ABB5C-62A7-7746-A65F-884B15ACF0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204475"/>
              </p:ext>
            </p:extLst>
          </p:nvPr>
        </p:nvGraphicFramePr>
        <p:xfrm>
          <a:off x="2796413" y="1046831"/>
          <a:ext cx="7666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60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644732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75126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22567"/>
                  </a:ext>
                </a:extLst>
              </a:tr>
            </a:tbl>
          </a:graphicData>
        </a:graphic>
      </p:graphicFrame>
      <p:graphicFrame>
        <p:nvGraphicFramePr>
          <p:cNvPr id="96" name="Table 7">
            <a:extLst>
              <a:ext uri="{FF2B5EF4-FFF2-40B4-BE49-F238E27FC236}">
                <a16:creationId xmlns:a16="http://schemas.microsoft.com/office/drawing/2014/main" id="{FD643C9C-A787-B94F-AB38-B5F5C2423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540815"/>
              </p:ext>
            </p:extLst>
          </p:nvPr>
        </p:nvGraphicFramePr>
        <p:xfrm>
          <a:off x="536043" y="1418259"/>
          <a:ext cx="1009329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329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REVISIONLOG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revLogID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97" name="Table 7">
            <a:extLst>
              <a:ext uri="{FF2B5EF4-FFF2-40B4-BE49-F238E27FC236}">
                <a16:creationId xmlns:a16="http://schemas.microsoft.com/office/drawing/2014/main" id="{A9F7B0B8-D3A7-AC4D-9F84-43597EFB0B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248420"/>
              </p:ext>
            </p:extLst>
          </p:nvPr>
        </p:nvGraphicFramePr>
        <p:xfrm>
          <a:off x="7633691" y="5433721"/>
          <a:ext cx="144237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EMPLOYEE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98" name="Table 7">
            <a:extLst>
              <a:ext uri="{FF2B5EF4-FFF2-40B4-BE49-F238E27FC236}">
                <a16:creationId xmlns:a16="http://schemas.microsoft.com/office/drawing/2014/main" id="{0CB0EA6C-EC29-EF44-B75E-DB5BCBB84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373081"/>
              </p:ext>
            </p:extLst>
          </p:nvPr>
        </p:nvGraphicFramePr>
        <p:xfrm>
          <a:off x="9865856" y="5559451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99" name="Table 7">
            <a:extLst>
              <a:ext uri="{FF2B5EF4-FFF2-40B4-BE49-F238E27FC236}">
                <a16:creationId xmlns:a16="http://schemas.microsoft.com/office/drawing/2014/main" id="{793746A0-98EE-3F4B-86A0-03822BEF3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957770"/>
              </p:ext>
            </p:extLst>
          </p:nvPr>
        </p:nvGraphicFramePr>
        <p:xfrm>
          <a:off x="9866737" y="3660059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roleType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100" name="Table 7">
            <a:extLst>
              <a:ext uri="{FF2B5EF4-FFF2-40B4-BE49-F238E27FC236}">
                <a16:creationId xmlns:a16="http://schemas.microsoft.com/office/drawing/2014/main" id="{E3D13527-BA23-5A4B-9D12-3A28579CA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683842"/>
              </p:ext>
            </p:extLst>
          </p:nvPr>
        </p:nvGraphicFramePr>
        <p:xfrm>
          <a:off x="7323370" y="1789091"/>
          <a:ext cx="166462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NCRENGINEERINSPECTOR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101" name="Table 7">
            <a:extLst>
              <a:ext uri="{FF2B5EF4-FFF2-40B4-BE49-F238E27FC236}">
                <a16:creationId xmlns:a16="http://schemas.microsoft.com/office/drawing/2014/main" id="{C03EBCB0-B94C-7948-BD60-0EC2DECB5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439398"/>
              </p:ext>
            </p:extLst>
          </p:nvPr>
        </p:nvGraphicFramePr>
        <p:xfrm>
          <a:off x="9718112" y="1550636"/>
          <a:ext cx="1664626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REVIEWENGINEER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reviewEngID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reviewCustUpdate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117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79264"/>
                  </a:ext>
                </a:extLst>
              </a:tr>
            </a:tbl>
          </a:graphicData>
        </a:graphic>
      </p:graphicFrame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3CF7182-7F24-2044-BC4E-F8811AE9BF73}"/>
              </a:ext>
            </a:extLst>
          </p:cNvPr>
          <p:cNvGrpSpPr/>
          <p:nvPr/>
        </p:nvGrpSpPr>
        <p:grpSpPr>
          <a:xfrm>
            <a:off x="940537" y="2919784"/>
            <a:ext cx="1967365" cy="790702"/>
            <a:chOff x="940537" y="2919784"/>
            <a:chExt cx="1967365" cy="79070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47836B7-B480-D54C-AA9B-9D036420F916}"/>
                </a:ext>
              </a:extLst>
            </p:cNvPr>
            <p:cNvGrpSpPr/>
            <p:nvPr/>
          </p:nvGrpSpPr>
          <p:grpSpPr>
            <a:xfrm rot="16200000">
              <a:off x="1528869" y="2331452"/>
              <a:ext cx="790702" cy="1967365"/>
              <a:chOff x="3615487" y="5273917"/>
              <a:chExt cx="790702" cy="1967365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7246176-AEDA-CA44-8FA9-EFC007EC030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3890472" y="5099102"/>
                <a:ext cx="10" cy="549979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D45049-5F7D-2645-97F3-50EC0EE0DE02}"/>
                  </a:ext>
                </a:extLst>
              </p:cNvPr>
              <p:cNvSpPr txBox="1"/>
              <p:nvPr/>
            </p:nvSpPr>
            <p:spPr>
              <a:xfrm rot="16200000">
                <a:off x="3962478" y="6797571"/>
                <a:ext cx="36420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&gt;</a:t>
                </a:r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FAAE2AA-6899-EA46-AF79-B80A351A2DB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1F12896-D6A6-EB44-A632-223B7F072F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5525" y="3160507"/>
              <a:ext cx="177088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6568C8B-4FB8-6843-BEAE-0E7792C6637F}"/>
              </a:ext>
            </a:extLst>
          </p:cNvPr>
          <p:cNvGrpSpPr/>
          <p:nvPr/>
        </p:nvGrpSpPr>
        <p:grpSpPr>
          <a:xfrm>
            <a:off x="1544491" y="1499277"/>
            <a:ext cx="1363412" cy="523220"/>
            <a:chOff x="1544491" y="1499277"/>
            <a:chExt cx="1363412" cy="523220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83DD5E5-986C-F544-AD82-3F2CAC9F90BF}"/>
                </a:ext>
              </a:extLst>
            </p:cNvPr>
            <p:cNvSpPr txBox="1"/>
            <p:nvPr/>
          </p:nvSpPr>
          <p:spPr>
            <a:xfrm rot="10800000">
              <a:off x="2543701" y="1499277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46E9E9C-9B9C-714D-8BA9-7F23FD38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44491" y="1740001"/>
              <a:ext cx="125192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1EF4C46-F31D-1445-B44D-60918B323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25344" y="1743557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3ABE97B-BEC3-9A49-A61A-766950F61604}"/>
              </a:ext>
            </a:extLst>
          </p:cNvPr>
          <p:cNvGrpSpPr/>
          <p:nvPr/>
        </p:nvGrpSpPr>
        <p:grpSpPr>
          <a:xfrm>
            <a:off x="3569707" y="1143661"/>
            <a:ext cx="2620177" cy="1518351"/>
            <a:chOff x="3569707" y="1143661"/>
            <a:chExt cx="2620177" cy="1518351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820A66F-0D39-164C-8409-D27446A8897A}"/>
                </a:ext>
              </a:extLst>
            </p:cNvPr>
            <p:cNvGrpSpPr/>
            <p:nvPr/>
          </p:nvGrpSpPr>
          <p:grpSpPr>
            <a:xfrm>
              <a:off x="3569707" y="1143661"/>
              <a:ext cx="2620177" cy="1429191"/>
              <a:chOff x="1823252" y="2264691"/>
              <a:chExt cx="2620177" cy="1429191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AA17F71-8060-FF4D-B7E9-D7D5BE89A700}"/>
                  </a:ext>
                </a:extLst>
              </p:cNvPr>
              <p:cNvGrpSpPr/>
              <p:nvPr/>
            </p:nvGrpSpPr>
            <p:grpSpPr>
              <a:xfrm>
                <a:off x="1823252" y="2264691"/>
                <a:ext cx="2520797" cy="203414"/>
                <a:chOff x="3615489" y="5270860"/>
                <a:chExt cx="2520797" cy="203414"/>
              </a:xfrm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1D82182-4647-1B47-966A-827F97EBE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5489" y="5374097"/>
                  <a:ext cx="252079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7D86C971-CB53-F144-AB20-F1886E31BC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02679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0FA84982-5B82-964C-9A7A-F061F7E0A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65A2F95-E626-A448-9697-70D71784BAD7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B07FC2B-1FB7-E340-B612-D32F7B86E700}"/>
              </a:ext>
            </a:extLst>
          </p:cNvPr>
          <p:cNvGrpSpPr/>
          <p:nvPr/>
        </p:nvGrpSpPr>
        <p:grpSpPr>
          <a:xfrm>
            <a:off x="3808167" y="2320925"/>
            <a:ext cx="523220" cy="671244"/>
            <a:chOff x="3808167" y="2320925"/>
            <a:chExt cx="523220" cy="671244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00025F3-A352-C743-9731-1245D7487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3098" y="2320925"/>
              <a:ext cx="0" cy="5616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B8C8946-B311-384F-869A-33D1063C26F8}"/>
                </a:ext>
              </a:extLst>
            </p:cNvPr>
            <p:cNvSpPr txBox="1"/>
            <p:nvPr/>
          </p:nvSpPr>
          <p:spPr>
            <a:xfrm rot="16200000">
              <a:off x="3887676" y="2548458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79CE438-7CD6-704A-BA64-AC7962889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3529" y="2410639"/>
              <a:ext cx="199136" cy="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44D3D2D-3FF9-5249-864E-3BB1684C647B}"/>
              </a:ext>
            </a:extLst>
          </p:cNvPr>
          <p:cNvGrpSpPr/>
          <p:nvPr/>
        </p:nvGrpSpPr>
        <p:grpSpPr>
          <a:xfrm rot="16200000">
            <a:off x="6925462" y="5438482"/>
            <a:ext cx="523220" cy="899197"/>
            <a:chOff x="5849245" y="3717438"/>
            <a:chExt cx="523220" cy="899197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4056D8-7F5E-BE4F-95A3-12131611A2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9AD1630-00DF-4F49-A816-66387B65E4E1}"/>
                </a:ext>
              </a:extLst>
            </p:cNvPr>
            <p:cNvSpPr txBox="1"/>
            <p:nvPr/>
          </p:nvSpPr>
          <p:spPr>
            <a:xfrm rot="5400000">
              <a:off x="5928754" y="3637929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2103F67-BCB9-2F45-AB38-E0A7DE6CC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8A1F3F3-CDE1-6948-A82E-B9123EECC3B9}"/>
              </a:ext>
            </a:extLst>
          </p:cNvPr>
          <p:cNvGrpSpPr/>
          <p:nvPr/>
        </p:nvGrpSpPr>
        <p:grpSpPr>
          <a:xfrm rot="5400000">
            <a:off x="9263963" y="5479650"/>
            <a:ext cx="523220" cy="899003"/>
            <a:chOff x="5851095" y="3717632"/>
            <a:chExt cx="523220" cy="899003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F099852-1603-0548-BA77-0CC957ADC4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4C43DFF-6647-7445-BF29-18B90A617F9A}"/>
                </a:ext>
              </a:extLst>
            </p:cNvPr>
            <p:cNvSpPr txBox="1"/>
            <p:nvPr/>
          </p:nvSpPr>
          <p:spPr>
            <a:xfrm rot="5400000">
              <a:off x="5930604" y="3638123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C0984D2-400D-3B48-8709-FFA5F6FB99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C186D5C-C355-4E40-A549-B3534DD9E146}"/>
              </a:ext>
            </a:extLst>
          </p:cNvPr>
          <p:cNvGrpSpPr/>
          <p:nvPr/>
        </p:nvGrpSpPr>
        <p:grpSpPr>
          <a:xfrm rot="10800000">
            <a:off x="10300905" y="4408227"/>
            <a:ext cx="523220" cy="1264528"/>
            <a:chOff x="5846497" y="3352107"/>
            <a:chExt cx="523220" cy="1264528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7D29E23-023F-B34F-BC1B-113FAB8019F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467024"/>
              <a:ext cx="0" cy="114961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5430AE1-8018-1A40-817C-11EE17C65E91}"/>
                </a:ext>
              </a:extLst>
            </p:cNvPr>
            <p:cNvSpPr txBox="1"/>
            <p:nvPr/>
          </p:nvSpPr>
          <p:spPr>
            <a:xfrm rot="5400000">
              <a:off x="5926006" y="3272598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3D687C6-331F-C141-BC63-089B1C74D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8C26875-C10C-BC43-8941-ADD954E16080}"/>
              </a:ext>
            </a:extLst>
          </p:cNvPr>
          <p:cNvGrpSpPr/>
          <p:nvPr/>
        </p:nvGrpSpPr>
        <p:grpSpPr>
          <a:xfrm>
            <a:off x="4271146" y="3737747"/>
            <a:ext cx="1366687" cy="1401986"/>
            <a:chOff x="4271146" y="3737747"/>
            <a:chExt cx="1366687" cy="1401986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733BFC54-DF75-7F43-90E7-08FC7CCE9BFD}"/>
                </a:ext>
              </a:extLst>
            </p:cNvPr>
            <p:cNvGrpSpPr/>
            <p:nvPr/>
          </p:nvGrpSpPr>
          <p:grpSpPr>
            <a:xfrm>
              <a:off x="4365486" y="3737747"/>
              <a:ext cx="1272347" cy="1401986"/>
              <a:chOff x="1872474" y="2267751"/>
              <a:chExt cx="1272347" cy="1401986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76CF3124-84D8-4B4C-8B8F-AFA10752D0E3}"/>
                  </a:ext>
                </a:extLst>
              </p:cNvPr>
              <p:cNvGrpSpPr/>
              <p:nvPr/>
            </p:nvGrpSpPr>
            <p:grpSpPr>
              <a:xfrm>
                <a:off x="1872474" y="2367928"/>
                <a:ext cx="1272347" cy="1301809"/>
                <a:chOff x="3664711" y="5374097"/>
                <a:chExt cx="1272347" cy="1301809"/>
              </a:xfrm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3D71CF86-5CD1-A545-9802-9D492136C7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79043" y="5374097"/>
                  <a:ext cx="758015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A784F30B-005D-074F-89E2-825FE12EA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564532" y="6575728"/>
                  <a:ext cx="20035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767ACE5-9D92-7541-B29C-313375005EB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950756" y="2367930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6FAA161-67C7-BF48-AB84-76731139C8DE}"/>
                </a:ext>
              </a:extLst>
            </p:cNvPr>
            <p:cNvCxnSpPr>
              <a:cxnSpLocks/>
            </p:cNvCxnSpPr>
            <p:nvPr/>
          </p:nvCxnSpPr>
          <p:spPr>
            <a:xfrm>
              <a:off x="4271146" y="5035027"/>
              <a:ext cx="63583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1992348-5120-5A42-9A81-E8FB5A26B0CD}"/>
                </a:ext>
              </a:extLst>
            </p:cNvPr>
            <p:cNvCxnSpPr>
              <a:cxnSpLocks/>
            </p:cNvCxnSpPr>
            <p:nvPr/>
          </p:nvCxnSpPr>
          <p:spPr>
            <a:xfrm>
              <a:off x="4893469" y="3833397"/>
              <a:ext cx="0" cy="120938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446F4EB-5CFA-9849-9753-AC87FAB1A7CF}"/>
              </a:ext>
            </a:extLst>
          </p:cNvPr>
          <p:cNvGrpSpPr/>
          <p:nvPr/>
        </p:nvGrpSpPr>
        <p:grpSpPr>
          <a:xfrm rot="5400000">
            <a:off x="6933307" y="2276710"/>
            <a:ext cx="980534" cy="1518351"/>
            <a:chOff x="5209350" y="1143661"/>
            <a:chExt cx="980534" cy="1518351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F755438E-656F-0941-B9AC-CF0CCF8DAD3F}"/>
                </a:ext>
              </a:extLst>
            </p:cNvPr>
            <p:cNvGrpSpPr/>
            <p:nvPr/>
          </p:nvGrpSpPr>
          <p:grpSpPr>
            <a:xfrm>
              <a:off x="5209350" y="1143661"/>
              <a:ext cx="980534" cy="1429191"/>
              <a:chOff x="3462895" y="2264691"/>
              <a:chExt cx="980534" cy="1429191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FE1AF54-EFF6-2949-A423-DA08796D5783}"/>
                  </a:ext>
                </a:extLst>
              </p:cNvPr>
              <p:cNvGrpSpPr/>
              <p:nvPr/>
            </p:nvGrpSpPr>
            <p:grpSpPr>
              <a:xfrm>
                <a:off x="3462895" y="2264691"/>
                <a:ext cx="881153" cy="203414"/>
                <a:chOff x="5255132" y="5270860"/>
                <a:chExt cx="881153" cy="203414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F7EA5202-BAF6-024C-9AA4-1F6898658A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95709" y="4933520"/>
                  <a:ext cx="0" cy="88115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9EC5AB82-E458-5B45-A400-01D91EA5C1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37480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C1C9289-71E9-B848-AF42-3C10BE08FC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722AB17-BCC7-F14A-B127-CA47DC90FFEE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9A09A44-3545-B847-A0AE-053B5EF25AC3}"/>
              </a:ext>
            </a:extLst>
          </p:cNvPr>
          <p:cNvGrpSpPr/>
          <p:nvPr/>
        </p:nvGrpSpPr>
        <p:grpSpPr>
          <a:xfrm>
            <a:off x="8980466" y="2079106"/>
            <a:ext cx="737906" cy="200361"/>
            <a:chOff x="1823252" y="2267748"/>
            <a:chExt cx="737906" cy="200361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B179AE9F-8DD5-554C-9256-E6DCD3F3CE47}"/>
                </a:ext>
              </a:extLst>
            </p:cNvPr>
            <p:cNvGrpSpPr/>
            <p:nvPr/>
          </p:nvGrpSpPr>
          <p:grpSpPr>
            <a:xfrm>
              <a:off x="1823252" y="2267748"/>
              <a:ext cx="737906" cy="200357"/>
              <a:chOff x="3615489" y="5273917"/>
              <a:chExt cx="737906" cy="200357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F666CDF0-D369-7648-BA89-9E2F1CA53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737906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19136E6-78BB-0044-8C6D-7BE4396CC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00EC2482-26C5-1849-ADC4-540824C5C5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86567" y="2367931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3155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4F4CBC-1764-E449-9666-4A8080A6AD83}"/>
              </a:ext>
            </a:extLst>
          </p:cNvPr>
          <p:cNvSpPr txBox="1"/>
          <p:nvPr/>
        </p:nvSpPr>
        <p:spPr>
          <a:xfrm>
            <a:off x="1219304" y="13527903"/>
            <a:ext cx="5086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Introduction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4EE083-3B6E-C346-B539-171FAD471419}"/>
              </a:ext>
            </a:extLst>
          </p:cNvPr>
          <p:cNvSpPr txBox="1"/>
          <p:nvPr/>
        </p:nvSpPr>
        <p:spPr>
          <a:xfrm>
            <a:off x="1219304" y="11213850"/>
            <a:ext cx="7468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Project: </a:t>
            </a:r>
            <a:r>
              <a:rPr lang="en-US" dirty="0">
                <a:solidFill>
                  <a:schemeClr val="bg1"/>
                </a:solidFill>
                <a:latin typeface="Centauri" panose="02000500000000000000" pitchFamily="2" charset="0"/>
              </a:rPr>
              <a:t>OSS-NCR</a:t>
            </a:r>
          </a:p>
          <a:p>
            <a:pPr marL="574675" indent="-574675">
              <a:buSzPct val="85000"/>
              <a:buBlip>
                <a:blip r:embed="rId4"/>
              </a:buBlip>
            </a:pPr>
            <a:endParaRPr lang="en-US" dirty="0">
              <a:solidFill>
                <a:schemeClr val="bg1"/>
              </a:solidFill>
              <a:latin typeface="Centauri" panose="02000500000000000000" pitchFamily="2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Presentation Content: Data Model Revision and Insight of NCR process.</a:t>
            </a:r>
          </a:p>
        </p:txBody>
      </p: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468E0DA9-54D3-4F4E-8A31-ACC3E64B3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527496"/>
              </p:ext>
            </p:extLst>
          </p:nvPr>
        </p:nvGraphicFramePr>
        <p:xfrm>
          <a:off x="574303" y="8691192"/>
          <a:ext cx="98170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702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0846">
                <a:tc>
                  <a:txBody>
                    <a:bodyPr/>
                    <a:lstStyle/>
                    <a:p>
                      <a:r>
                        <a:rPr lang="en-US" sz="1050" dirty="0"/>
                        <a:t>SUPPLIER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supplierID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supplierName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ncrLogNum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C4939331-F4EB-954D-8EA2-FAD6A1A21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948649"/>
              </p:ext>
            </p:extLst>
          </p:nvPr>
        </p:nvGraphicFramePr>
        <p:xfrm>
          <a:off x="-7254470" y="3710479"/>
          <a:ext cx="1654570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57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82290">
                <a:tc>
                  <a:txBody>
                    <a:bodyPr/>
                    <a:lstStyle/>
                    <a:p>
                      <a:r>
                        <a:rPr lang="en-US" sz="1050" dirty="0"/>
                        <a:t>PRODUCT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prodDescription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supplierID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146865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3B63343-681F-4D4D-8F89-5A80993E9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583127"/>
              </p:ext>
            </p:extLst>
          </p:nvPr>
        </p:nvGraphicFramePr>
        <p:xfrm>
          <a:off x="5642778" y="7466510"/>
          <a:ext cx="1026893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89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NCR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ncrLogNumber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ncrActive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50392DF4-ABD5-5C46-A546-46FA1D42C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502718"/>
              </p:ext>
            </p:extLst>
          </p:nvPr>
        </p:nvGraphicFramePr>
        <p:xfrm>
          <a:off x="2849062" y="7382614"/>
          <a:ext cx="1422084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084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NCRQUALITYREP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qRepID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ncrFormConfirm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ncrIdentityProcess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ncrDefectDescription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ncrQuantityDefective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49637"/>
                  </a:ext>
                </a:extLst>
              </a:tr>
            </a:tbl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44B20326-5F88-FA4F-A6F6-BBB348D7879B}"/>
              </a:ext>
            </a:extLst>
          </p:cNvPr>
          <p:cNvGrpSpPr/>
          <p:nvPr/>
        </p:nvGrpSpPr>
        <p:grpSpPr>
          <a:xfrm rot="10800000">
            <a:off x="5812193" y="8052315"/>
            <a:ext cx="523220" cy="1088945"/>
            <a:chOff x="5851092" y="3732623"/>
            <a:chExt cx="523220" cy="108894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AA000F4-E823-ED48-B226-152A277234F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828772"/>
              <a:ext cx="0" cy="99279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11301B-33A4-B344-A1BF-D3A4139ACA77}"/>
                </a:ext>
              </a:extLst>
            </p:cNvPr>
            <p:cNvSpPr txBox="1"/>
            <p:nvPr/>
          </p:nvSpPr>
          <p:spPr>
            <a:xfrm rot="5400000">
              <a:off x="5930601" y="3653114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A3EA500-EBAD-FD4F-B314-CF72E9A48B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720061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110C45-D5FD-3146-9660-8D56662BF49D}"/>
              </a:ext>
            </a:extLst>
          </p:cNvPr>
          <p:cNvGrpSpPr/>
          <p:nvPr/>
        </p:nvGrpSpPr>
        <p:grpSpPr>
          <a:xfrm rot="16200000">
            <a:off x="708262" y="7920617"/>
            <a:ext cx="704015" cy="523220"/>
            <a:chOff x="3615489" y="5132046"/>
            <a:chExt cx="704015" cy="52322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0E3736F-4F51-6E46-B66E-A8C576CD1CB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912681" y="5076905"/>
              <a:ext cx="0" cy="59438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5260F2-D5B8-D345-877D-DEC105E3AB9C}"/>
                </a:ext>
              </a:extLst>
            </p:cNvPr>
            <p:cNvSpPr txBox="1"/>
            <p:nvPr/>
          </p:nvSpPr>
          <p:spPr>
            <a:xfrm rot="10800000">
              <a:off x="3955302" y="5132046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E3F5C0D-7CC5-3E4B-9D40-F6408FAC31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06764" y="5374096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9625CC7-8BA9-4F4E-B22A-64DF5D9CFF76}"/>
              </a:ext>
            </a:extLst>
          </p:cNvPr>
          <p:cNvSpPr txBox="1"/>
          <p:nvPr/>
        </p:nvSpPr>
        <p:spPr>
          <a:xfrm>
            <a:off x="3501379" y="-4048181"/>
            <a:ext cx="5189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Data  model v. 2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C39CBAA-C2AB-924F-AABE-AD9B22A4C87D}"/>
              </a:ext>
            </a:extLst>
          </p:cNvPr>
          <p:cNvGrpSpPr/>
          <p:nvPr/>
        </p:nvGrpSpPr>
        <p:grpSpPr>
          <a:xfrm>
            <a:off x="1219304" y="-964382"/>
            <a:ext cx="312609" cy="1928763"/>
            <a:chOff x="1349933" y="0"/>
            <a:chExt cx="226142" cy="139527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1547195-BDD3-9C49-88B2-967BA6E57EC8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13E4F9F-2955-D44D-945F-00B3875F6258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DF668C1-1003-5C4E-9C9B-74A1DA360BBC}"/>
              </a:ext>
            </a:extLst>
          </p:cNvPr>
          <p:cNvCxnSpPr>
            <a:cxnSpLocks/>
          </p:cNvCxnSpPr>
          <p:nvPr/>
        </p:nvCxnSpPr>
        <p:spPr>
          <a:xfrm>
            <a:off x="966440" y="-1103286"/>
            <a:ext cx="0" cy="17550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42EAF8BC-073B-C84D-AFCA-F21A7EA73D4C}"/>
              </a:ext>
            </a:extLst>
          </p:cNvPr>
          <p:cNvCxnSpPr>
            <a:cxnSpLocks/>
          </p:cNvCxnSpPr>
          <p:nvPr/>
        </p:nvCxnSpPr>
        <p:spPr>
          <a:xfrm rot="5400000">
            <a:off x="-596946" y="89385"/>
            <a:ext cx="2308435" cy="156556"/>
          </a:xfrm>
          <a:prstGeom prst="bentConnector3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3DEA7E6-5A4F-E84F-9D71-A78745EC511A}"/>
              </a:ext>
            </a:extLst>
          </p:cNvPr>
          <p:cNvGrpSpPr/>
          <p:nvPr/>
        </p:nvGrpSpPr>
        <p:grpSpPr>
          <a:xfrm rot="5400000">
            <a:off x="11882541" y="5021508"/>
            <a:ext cx="312609" cy="1928763"/>
            <a:chOff x="1349933" y="0"/>
            <a:chExt cx="226142" cy="139527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28ED249-A4C0-724F-9655-1D614D792771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2EFB6E9-C075-5A4F-B4A9-C404FBE72350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99CD7FBB-3843-F049-BDAF-3B1336B9B7E4}"/>
              </a:ext>
            </a:extLst>
          </p:cNvPr>
          <p:cNvCxnSpPr/>
          <p:nvPr/>
        </p:nvCxnSpPr>
        <p:spPr>
          <a:xfrm rot="10800000">
            <a:off x="10718544" y="6298498"/>
            <a:ext cx="2727366" cy="353609"/>
          </a:xfrm>
          <a:prstGeom prst="bentConnector3">
            <a:avLst>
              <a:gd name="adj1" fmla="val 630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">
            <a:extLst>
              <a:ext uri="{FF2B5EF4-FFF2-40B4-BE49-F238E27FC236}">
                <a16:creationId xmlns:a16="http://schemas.microsoft.com/office/drawing/2014/main" id="{A76E1947-A636-0546-A464-7B22873C3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997693"/>
              </p:ext>
            </p:extLst>
          </p:nvPr>
        </p:nvGraphicFramePr>
        <p:xfrm>
          <a:off x="-5200570" y="2884526"/>
          <a:ext cx="1527381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381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PRODUCT_ORDER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orderProductQuantity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aphicFrame>
        <p:nvGraphicFramePr>
          <p:cNvPr id="84" name="Table 7">
            <a:extLst>
              <a:ext uri="{FF2B5EF4-FFF2-40B4-BE49-F238E27FC236}">
                <a16:creationId xmlns:a16="http://schemas.microsoft.com/office/drawing/2014/main" id="{4AE56908-7086-4B40-8A3F-38846AD88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043726"/>
              </p:ext>
            </p:extLst>
          </p:nvPr>
        </p:nvGraphicFramePr>
        <p:xfrm>
          <a:off x="-3256811" y="1569403"/>
          <a:ext cx="1490183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18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SALE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salesOrderReceiptNum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7A6B088-45FE-5C41-9B6A-D4E6AA8DD6B0}"/>
              </a:ext>
            </a:extLst>
          </p:cNvPr>
          <p:cNvGrpSpPr/>
          <p:nvPr/>
        </p:nvGrpSpPr>
        <p:grpSpPr>
          <a:xfrm>
            <a:off x="-2497380" y="3228640"/>
            <a:ext cx="1321569" cy="200360"/>
            <a:chOff x="1823252" y="2267748"/>
            <a:chExt cx="1321569" cy="200360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89E7750-6FC9-5E49-91A6-693B18FB1092}"/>
                </a:ext>
              </a:extLst>
            </p:cNvPr>
            <p:cNvGrpSpPr/>
            <p:nvPr/>
          </p:nvGrpSpPr>
          <p:grpSpPr>
            <a:xfrm>
              <a:off x="1823252" y="2267748"/>
              <a:ext cx="1321569" cy="200357"/>
              <a:chOff x="3615489" y="5273917"/>
              <a:chExt cx="1321569" cy="200357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E128B9C-7BBE-ED41-866C-EE09AF5F0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1321569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8694556-F11E-F74C-B440-0A6232E00FC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DB28A63-3853-D34A-A291-FEAA093590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50756" y="2367930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3" name="Table 7">
            <a:extLst>
              <a:ext uri="{FF2B5EF4-FFF2-40B4-BE49-F238E27FC236}">
                <a16:creationId xmlns:a16="http://schemas.microsoft.com/office/drawing/2014/main" id="{C70C843F-43D1-4A45-AC98-295A0552E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560027"/>
              </p:ext>
            </p:extLst>
          </p:nvPr>
        </p:nvGraphicFramePr>
        <p:xfrm>
          <a:off x="5401527" y="9384835"/>
          <a:ext cx="1442378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EMPLOYEEINCHARGE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</a:tbl>
          </a:graphicData>
        </a:graphic>
      </p:graphicFrame>
      <p:graphicFrame>
        <p:nvGraphicFramePr>
          <p:cNvPr id="95" name="Table 7">
            <a:extLst>
              <a:ext uri="{FF2B5EF4-FFF2-40B4-BE49-F238E27FC236}">
                <a16:creationId xmlns:a16="http://schemas.microsoft.com/office/drawing/2014/main" id="{E52ABB5C-62A7-7746-A65F-884B15ACF0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20991"/>
              </p:ext>
            </p:extLst>
          </p:nvPr>
        </p:nvGraphicFramePr>
        <p:xfrm>
          <a:off x="-4153471" y="1046831"/>
          <a:ext cx="7666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60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644732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75126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22567"/>
                  </a:ext>
                </a:extLst>
              </a:tr>
            </a:tbl>
          </a:graphicData>
        </a:graphic>
      </p:graphicFrame>
      <p:graphicFrame>
        <p:nvGraphicFramePr>
          <p:cNvPr id="96" name="Table 7">
            <a:extLst>
              <a:ext uri="{FF2B5EF4-FFF2-40B4-BE49-F238E27FC236}">
                <a16:creationId xmlns:a16="http://schemas.microsoft.com/office/drawing/2014/main" id="{FD643C9C-A787-B94F-AB38-B5F5C2423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154672"/>
              </p:ext>
            </p:extLst>
          </p:nvPr>
        </p:nvGraphicFramePr>
        <p:xfrm>
          <a:off x="-5826703" y="1418259"/>
          <a:ext cx="1009329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329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REVISIONLOG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revLogID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97" name="Table 7">
            <a:extLst>
              <a:ext uri="{FF2B5EF4-FFF2-40B4-BE49-F238E27FC236}">
                <a16:creationId xmlns:a16="http://schemas.microsoft.com/office/drawing/2014/main" id="{A9F7B0B8-D3A7-AC4D-9F84-43597EFB0B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906282"/>
              </p:ext>
            </p:extLst>
          </p:nvPr>
        </p:nvGraphicFramePr>
        <p:xfrm>
          <a:off x="21237679" y="5433721"/>
          <a:ext cx="144237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EMPLOYEE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98" name="Table 7">
            <a:extLst>
              <a:ext uri="{FF2B5EF4-FFF2-40B4-BE49-F238E27FC236}">
                <a16:creationId xmlns:a16="http://schemas.microsoft.com/office/drawing/2014/main" id="{0CB0EA6C-EC29-EF44-B75E-DB5BCBB84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039695"/>
              </p:ext>
            </p:extLst>
          </p:nvPr>
        </p:nvGraphicFramePr>
        <p:xfrm>
          <a:off x="19040392" y="5559451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99" name="Table 7">
            <a:extLst>
              <a:ext uri="{FF2B5EF4-FFF2-40B4-BE49-F238E27FC236}">
                <a16:creationId xmlns:a16="http://schemas.microsoft.com/office/drawing/2014/main" id="{793746A0-98EE-3F4B-86A0-03822BEF3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628373"/>
              </p:ext>
            </p:extLst>
          </p:nvPr>
        </p:nvGraphicFramePr>
        <p:xfrm>
          <a:off x="19802675" y="3660059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roleType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100" name="Table 7">
            <a:extLst>
              <a:ext uri="{FF2B5EF4-FFF2-40B4-BE49-F238E27FC236}">
                <a16:creationId xmlns:a16="http://schemas.microsoft.com/office/drawing/2014/main" id="{E3D13527-BA23-5A4B-9D12-3A28579CA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778401"/>
              </p:ext>
            </p:extLst>
          </p:nvPr>
        </p:nvGraphicFramePr>
        <p:xfrm>
          <a:off x="21832747" y="1789091"/>
          <a:ext cx="166462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NCRENGINEERINSPECTOR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101" name="Table 7">
            <a:extLst>
              <a:ext uri="{FF2B5EF4-FFF2-40B4-BE49-F238E27FC236}">
                <a16:creationId xmlns:a16="http://schemas.microsoft.com/office/drawing/2014/main" id="{C03EBCB0-B94C-7948-BD60-0EC2DECB5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785955"/>
              </p:ext>
            </p:extLst>
          </p:nvPr>
        </p:nvGraphicFramePr>
        <p:xfrm>
          <a:off x="18929268" y="1550636"/>
          <a:ext cx="1664626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REVIEWENGINEER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reviewEngID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reviewCustUpdate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117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79264"/>
                  </a:ext>
                </a:extLst>
              </a:tr>
            </a:tbl>
          </a:graphicData>
        </a:graphic>
      </p:graphicFrame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3CF7182-7F24-2044-BC4E-F8811AE9BF73}"/>
              </a:ext>
            </a:extLst>
          </p:cNvPr>
          <p:cNvGrpSpPr/>
          <p:nvPr/>
        </p:nvGrpSpPr>
        <p:grpSpPr>
          <a:xfrm>
            <a:off x="-3712691" y="2919784"/>
            <a:ext cx="1967365" cy="790702"/>
            <a:chOff x="940537" y="2919784"/>
            <a:chExt cx="1967365" cy="79070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47836B7-B480-D54C-AA9B-9D036420F916}"/>
                </a:ext>
              </a:extLst>
            </p:cNvPr>
            <p:cNvGrpSpPr/>
            <p:nvPr/>
          </p:nvGrpSpPr>
          <p:grpSpPr>
            <a:xfrm rot="16200000">
              <a:off x="1528869" y="2331452"/>
              <a:ext cx="790702" cy="1967365"/>
              <a:chOff x="3615487" y="5273917"/>
              <a:chExt cx="790702" cy="1967365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7246176-AEDA-CA44-8FA9-EFC007EC030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3890472" y="5099102"/>
                <a:ext cx="10" cy="549979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D45049-5F7D-2645-97F3-50EC0EE0DE02}"/>
                  </a:ext>
                </a:extLst>
              </p:cNvPr>
              <p:cNvSpPr txBox="1"/>
              <p:nvPr/>
            </p:nvSpPr>
            <p:spPr>
              <a:xfrm rot="16200000">
                <a:off x="3962478" y="6797571"/>
                <a:ext cx="36420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&gt;</a:t>
                </a:r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FAAE2AA-6899-EA46-AF79-B80A351A2DB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1F12896-D6A6-EB44-A632-223B7F072F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5525" y="3160507"/>
              <a:ext cx="177088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6568C8B-4FB8-6843-BEAE-0E7792C6637F}"/>
              </a:ext>
            </a:extLst>
          </p:cNvPr>
          <p:cNvGrpSpPr/>
          <p:nvPr/>
        </p:nvGrpSpPr>
        <p:grpSpPr>
          <a:xfrm>
            <a:off x="-3564116" y="1499277"/>
            <a:ext cx="1363412" cy="523220"/>
            <a:chOff x="1544491" y="1499277"/>
            <a:chExt cx="1363412" cy="523220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83DD5E5-986C-F544-AD82-3F2CAC9F90BF}"/>
                </a:ext>
              </a:extLst>
            </p:cNvPr>
            <p:cNvSpPr txBox="1"/>
            <p:nvPr/>
          </p:nvSpPr>
          <p:spPr>
            <a:xfrm rot="10800000">
              <a:off x="2543701" y="1499277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46E9E9C-9B9C-714D-8BA9-7F23FD38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44491" y="1740001"/>
              <a:ext cx="125192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1EF4C46-F31D-1445-B44D-60918B323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25344" y="1743557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3ABE97B-BEC3-9A49-A61A-766950F61604}"/>
              </a:ext>
            </a:extLst>
          </p:cNvPr>
          <p:cNvGrpSpPr/>
          <p:nvPr/>
        </p:nvGrpSpPr>
        <p:grpSpPr>
          <a:xfrm>
            <a:off x="-4161411" y="1143661"/>
            <a:ext cx="2620177" cy="1518351"/>
            <a:chOff x="3569707" y="1143661"/>
            <a:chExt cx="2620177" cy="1518351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820A66F-0D39-164C-8409-D27446A8897A}"/>
                </a:ext>
              </a:extLst>
            </p:cNvPr>
            <p:cNvGrpSpPr/>
            <p:nvPr/>
          </p:nvGrpSpPr>
          <p:grpSpPr>
            <a:xfrm>
              <a:off x="3569707" y="1143661"/>
              <a:ext cx="2620177" cy="1429191"/>
              <a:chOff x="1823252" y="2264691"/>
              <a:chExt cx="2620177" cy="1429191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AA17F71-8060-FF4D-B7E9-D7D5BE89A700}"/>
                  </a:ext>
                </a:extLst>
              </p:cNvPr>
              <p:cNvGrpSpPr/>
              <p:nvPr/>
            </p:nvGrpSpPr>
            <p:grpSpPr>
              <a:xfrm>
                <a:off x="1823252" y="2264691"/>
                <a:ext cx="2520797" cy="203414"/>
                <a:chOff x="3615489" y="5270860"/>
                <a:chExt cx="2520797" cy="203414"/>
              </a:xfrm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1D82182-4647-1B47-966A-827F97EBE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5489" y="5374097"/>
                  <a:ext cx="252079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7D86C971-CB53-F144-AB20-F1886E31BC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02679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0FA84982-5B82-964C-9A7A-F061F7E0A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65A2F95-E626-A448-9697-70D71784BAD7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B07FC2B-1FB7-E340-B612-D32F7B86E700}"/>
              </a:ext>
            </a:extLst>
          </p:cNvPr>
          <p:cNvGrpSpPr/>
          <p:nvPr/>
        </p:nvGrpSpPr>
        <p:grpSpPr>
          <a:xfrm>
            <a:off x="-1497593" y="2320925"/>
            <a:ext cx="523220" cy="671244"/>
            <a:chOff x="3808167" y="2320925"/>
            <a:chExt cx="523220" cy="671244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00025F3-A352-C743-9731-1245D7487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3098" y="2320925"/>
              <a:ext cx="0" cy="5616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B8C8946-B311-384F-869A-33D1063C26F8}"/>
                </a:ext>
              </a:extLst>
            </p:cNvPr>
            <p:cNvSpPr txBox="1"/>
            <p:nvPr/>
          </p:nvSpPr>
          <p:spPr>
            <a:xfrm rot="16200000">
              <a:off x="3887676" y="2548458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79CE438-7CD6-704A-BA64-AC7962889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3529" y="2410639"/>
              <a:ext cx="199136" cy="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44D3D2D-3FF9-5249-864E-3BB1684C647B}"/>
              </a:ext>
            </a:extLst>
          </p:cNvPr>
          <p:cNvGrpSpPr/>
          <p:nvPr/>
        </p:nvGrpSpPr>
        <p:grpSpPr>
          <a:xfrm rot="16200000">
            <a:off x="16985012" y="5438483"/>
            <a:ext cx="523220" cy="899197"/>
            <a:chOff x="5849245" y="3717438"/>
            <a:chExt cx="523220" cy="899197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4056D8-7F5E-BE4F-95A3-12131611A2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9AD1630-00DF-4F49-A816-66387B65E4E1}"/>
                </a:ext>
              </a:extLst>
            </p:cNvPr>
            <p:cNvSpPr txBox="1"/>
            <p:nvPr/>
          </p:nvSpPr>
          <p:spPr>
            <a:xfrm rot="5400000">
              <a:off x="5928754" y="3637929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2103F67-BCB9-2F45-AB38-E0A7DE6CC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8A1F3F3-CDE1-6948-A82E-B9123EECC3B9}"/>
              </a:ext>
            </a:extLst>
          </p:cNvPr>
          <p:cNvGrpSpPr/>
          <p:nvPr/>
        </p:nvGrpSpPr>
        <p:grpSpPr>
          <a:xfrm rot="5400000">
            <a:off x="17675967" y="5479651"/>
            <a:ext cx="523220" cy="899003"/>
            <a:chOff x="5851095" y="3717632"/>
            <a:chExt cx="523220" cy="899003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F099852-1603-0548-BA77-0CC957ADC4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4C43DFF-6647-7445-BF29-18B90A617F9A}"/>
                </a:ext>
              </a:extLst>
            </p:cNvPr>
            <p:cNvSpPr txBox="1"/>
            <p:nvPr/>
          </p:nvSpPr>
          <p:spPr>
            <a:xfrm rot="5400000">
              <a:off x="5930604" y="3638123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C0984D2-400D-3B48-8709-FFA5F6FB99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C186D5C-C355-4E40-A549-B3534DD9E146}"/>
              </a:ext>
            </a:extLst>
          </p:cNvPr>
          <p:cNvGrpSpPr/>
          <p:nvPr/>
        </p:nvGrpSpPr>
        <p:grpSpPr>
          <a:xfrm rot="10800000">
            <a:off x="18125469" y="4408227"/>
            <a:ext cx="523220" cy="1264528"/>
            <a:chOff x="5846497" y="3352107"/>
            <a:chExt cx="523220" cy="1264528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7D29E23-023F-B34F-BC1B-113FAB8019F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467024"/>
              <a:ext cx="0" cy="114961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5430AE1-8018-1A40-817C-11EE17C65E91}"/>
                </a:ext>
              </a:extLst>
            </p:cNvPr>
            <p:cNvSpPr txBox="1"/>
            <p:nvPr/>
          </p:nvSpPr>
          <p:spPr>
            <a:xfrm rot="5400000">
              <a:off x="5926006" y="3272598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3D687C6-331F-C141-BC63-089B1C74D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8C26875-C10C-BC43-8941-ADD954E16080}"/>
              </a:ext>
            </a:extLst>
          </p:cNvPr>
          <p:cNvGrpSpPr/>
          <p:nvPr/>
        </p:nvGrpSpPr>
        <p:grpSpPr>
          <a:xfrm>
            <a:off x="-3441344" y="3737747"/>
            <a:ext cx="1366687" cy="1401986"/>
            <a:chOff x="4271146" y="3737747"/>
            <a:chExt cx="1366687" cy="1401986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733BFC54-DF75-7F43-90E7-08FC7CCE9BFD}"/>
                </a:ext>
              </a:extLst>
            </p:cNvPr>
            <p:cNvGrpSpPr/>
            <p:nvPr/>
          </p:nvGrpSpPr>
          <p:grpSpPr>
            <a:xfrm>
              <a:off x="4365486" y="3737747"/>
              <a:ext cx="1272347" cy="1401986"/>
              <a:chOff x="1872474" y="2267751"/>
              <a:chExt cx="1272347" cy="1401986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76CF3124-84D8-4B4C-8B8F-AFA10752D0E3}"/>
                  </a:ext>
                </a:extLst>
              </p:cNvPr>
              <p:cNvGrpSpPr/>
              <p:nvPr/>
            </p:nvGrpSpPr>
            <p:grpSpPr>
              <a:xfrm>
                <a:off x="1872474" y="2367928"/>
                <a:ext cx="1272347" cy="1301809"/>
                <a:chOff x="3664711" y="5374097"/>
                <a:chExt cx="1272347" cy="1301809"/>
              </a:xfrm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3D71CF86-5CD1-A545-9802-9D492136C7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79043" y="5374097"/>
                  <a:ext cx="758015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A784F30B-005D-074F-89E2-825FE12EA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564532" y="6575728"/>
                  <a:ext cx="20035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767ACE5-9D92-7541-B29C-313375005EB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950756" y="2367930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6FAA161-67C7-BF48-AB84-76731139C8DE}"/>
                </a:ext>
              </a:extLst>
            </p:cNvPr>
            <p:cNvCxnSpPr>
              <a:cxnSpLocks/>
            </p:cNvCxnSpPr>
            <p:nvPr/>
          </p:nvCxnSpPr>
          <p:spPr>
            <a:xfrm>
              <a:off x="4271146" y="5035027"/>
              <a:ext cx="63583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1992348-5120-5A42-9A81-E8FB5A26B0CD}"/>
                </a:ext>
              </a:extLst>
            </p:cNvPr>
            <p:cNvCxnSpPr>
              <a:cxnSpLocks/>
            </p:cNvCxnSpPr>
            <p:nvPr/>
          </p:nvCxnSpPr>
          <p:spPr>
            <a:xfrm>
              <a:off x="4893469" y="3833397"/>
              <a:ext cx="0" cy="120938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446F4EB-5CFA-9849-9753-AC87FAB1A7CF}"/>
              </a:ext>
            </a:extLst>
          </p:cNvPr>
          <p:cNvGrpSpPr/>
          <p:nvPr/>
        </p:nvGrpSpPr>
        <p:grpSpPr>
          <a:xfrm rot="5400000">
            <a:off x="22713241" y="2276711"/>
            <a:ext cx="980534" cy="1518351"/>
            <a:chOff x="5209350" y="1143661"/>
            <a:chExt cx="980534" cy="1518351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F755438E-656F-0941-B9AC-CF0CCF8DAD3F}"/>
                </a:ext>
              </a:extLst>
            </p:cNvPr>
            <p:cNvGrpSpPr/>
            <p:nvPr/>
          </p:nvGrpSpPr>
          <p:grpSpPr>
            <a:xfrm>
              <a:off x="5209350" y="1143661"/>
              <a:ext cx="980534" cy="1429191"/>
              <a:chOff x="3462895" y="2264691"/>
              <a:chExt cx="980534" cy="1429191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FE1AF54-EFF6-2949-A423-DA08796D5783}"/>
                  </a:ext>
                </a:extLst>
              </p:cNvPr>
              <p:cNvGrpSpPr/>
              <p:nvPr/>
            </p:nvGrpSpPr>
            <p:grpSpPr>
              <a:xfrm>
                <a:off x="3462895" y="2264691"/>
                <a:ext cx="881153" cy="203414"/>
                <a:chOff x="5255132" y="5270860"/>
                <a:chExt cx="881153" cy="203414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F7EA5202-BAF6-024C-9AA4-1F6898658A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95709" y="4933520"/>
                  <a:ext cx="0" cy="88115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9EC5AB82-E458-5B45-A400-01D91EA5C1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37480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C1C9289-71E9-B848-AF42-3C10BE08FC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722AB17-BCC7-F14A-B127-CA47DC90FFEE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9A09A44-3545-B847-A0AE-053B5EF25AC3}"/>
              </a:ext>
            </a:extLst>
          </p:cNvPr>
          <p:cNvGrpSpPr/>
          <p:nvPr/>
        </p:nvGrpSpPr>
        <p:grpSpPr>
          <a:xfrm>
            <a:off x="17598961" y="2079106"/>
            <a:ext cx="737906" cy="200361"/>
            <a:chOff x="1823252" y="2267748"/>
            <a:chExt cx="737906" cy="200361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B179AE9F-8DD5-554C-9256-E6DCD3F3CE47}"/>
                </a:ext>
              </a:extLst>
            </p:cNvPr>
            <p:cNvGrpSpPr/>
            <p:nvPr/>
          </p:nvGrpSpPr>
          <p:grpSpPr>
            <a:xfrm>
              <a:off x="1823252" y="2267748"/>
              <a:ext cx="737906" cy="200357"/>
              <a:chOff x="3615489" y="5273917"/>
              <a:chExt cx="737906" cy="200357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F666CDF0-D369-7648-BA89-9E2F1CA53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737906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19136E6-78BB-0044-8C6D-7BE4396CC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00EC2482-26C5-1849-ADC4-540824C5C5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86567" y="2367931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Picture 2" descr="User - Free user icons">
            <a:extLst>
              <a:ext uri="{FF2B5EF4-FFF2-40B4-BE49-F238E27FC236}">
                <a16:creationId xmlns:a16="http://schemas.microsoft.com/office/drawing/2014/main" id="{31B01B37-532E-4A46-873F-60D6D89A4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59564" y="1447691"/>
            <a:ext cx="2360551" cy="236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99B97D2-CFEA-B74D-A056-86332177005B}"/>
              </a:ext>
            </a:extLst>
          </p:cNvPr>
          <p:cNvSpPr txBox="1">
            <a:spLocks/>
          </p:cNvSpPr>
          <p:nvPr/>
        </p:nvSpPr>
        <p:spPr>
          <a:xfrm>
            <a:off x="-5008212" y="4779335"/>
            <a:ext cx="4196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CROSSFIRE    EMPLOYEE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CACAA43-4589-1441-A4DE-D6DACBD126CD}"/>
              </a:ext>
            </a:extLst>
          </p:cNvPr>
          <p:cNvCxnSpPr/>
          <p:nvPr/>
        </p:nvCxnSpPr>
        <p:spPr>
          <a:xfrm>
            <a:off x="-9751053" y="4607613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8B820F5F-E7D8-C545-BF9F-F9D99BCCA5B2}"/>
              </a:ext>
            </a:extLst>
          </p:cNvPr>
          <p:cNvSpPr txBox="1">
            <a:spLocks/>
          </p:cNvSpPr>
          <p:nvPr/>
        </p:nvSpPr>
        <p:spPr>
          <a:xfrm>
            <a:off x="-16120639" y="4033589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ALEX ARMANI</a:t>
            </a:r>
          </a:p>
        </p:txBody>
      </p:sp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C2D86B07-07F3-4542-BFD6-6414361CE3E3}"/>
              </a:ext>
            </a:extLst>
          </p:cNvPr>
          <p:cNvSpPr txBox="1">
            <a:spLocks/>
          </p:cNvSpPr>
          <p:nvPr/>
        </p:nvSpPr>
        <p:spPr>
          <a:xfrm>
            <a:off x="13567200" y="1405486"/>
            <a:ext cx="180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ROLE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4EA81E4-5C47-CD46-B843-E298FFF46251}"/>
              </a:ext>
            </a:extLst>
          </p:cNvPr>
          <p:cNvCxnSpPr/>
          <p:nvPr/>
        </p:nvCxnSpPr>
        <p:spPr>
          <a:xfrm>
            <a:off x="13351558" y="1951936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2" descr="Quality - Free industry icons">
            <a:extLst>
              <a:ext uri="{FF2B5EF4-FFF2-40B4-BE49-F238E27FC236}">
                <a16:creationId xmlns:a16="http://schemas.microsoft.com/office/drawing/2014/main" id="{61B4F548-019E-E944-B0EC-9FF8EB6E7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152" y="2220250"/>
            <a:ext cx="2431247" cy="243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5F820FE9-5A53-DC4A-94B1-91A1A839E24E}"/>
              </a:ext>
            </a:extLst>
          </p:cNvPr>
          <p:cNvSpPr txBox="1">
            <a:spLocks/>
          </p:cNvSpPr>
          <p:nvPr/>
        </p:nvSpPr>
        <p:spPr>
          <a:xfrm>
            <a:off x="13182516" y="4794863"/>
            <a:ext cx="2433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QUALITY Rep</a:t>
            </a:r>
          </a:p>
        </p:txBody>
      </p:sp>
    </p:spTree>
    <p:extLst>
      <p:ext uri="{BB962C8B-B14F-4D97-AF65-F5344CB8AC3E}">
        <p14:creationId xmlns:p14="http://schemas.microsoft.com/office/powerpoint/2010/main" val="2772434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4F4CBC-1764-E449-9666-4A8080A6AD83}"/>
              </a:ext>
            </a:extLst>
          </p:cNvPr>
          <p:cNvSpPr txBox="1"/>
          <p:nvPr/>
        </p:nvSpPr>
        <p:spPr>
          <a:xfrm>
            <a:off x="1219304" y="13527903"/>
            <a:ext cx="5086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Introduction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4EE083-3B6E-C346-B539-171FAD471419}"/>
              </a:ext>
            </a:extLst>
          </p:cNvPr>
          <p:cNvSpPr txBox="1"/>
          <p:nvPr/>
        </p:nvSpPr>
        <p:spPr>
          <a:xfrm>
            <a:off x="1219304" y="11213850"/>
            <a:ext cx="7468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Project: </a:t>
            </a:r>
            <a:r>
              <a:rPr lang="en-US" dirty="0">
                <a:solidFill>
                  <a:schemeClr val="bg1"/>
                </a:solidFill>
                <a:latin typeface="Centauri" panose="02000500000000000000" pitchFamily="2" charset="0"/>
              </a:rPr>
              <a:t>OSS-NCR</a:t>
            </a:r>
          </a:p>
          <a:p>
            <a:pPr marL="574675" indent="-574675">
              <a:buSzPct val="85000"/>
              <a:buBlip>
                <a:blip r:embed="rId4"/>
              </a:buBlip>
            </a:pPr>
            <a:endParaRPr lang="en-US" dirty="0">
              <a:solidFill>
                <a:schemeClr val="bg1"/>
              </a:solidFill>
              <a:latin typeface="Centauri" panose="02000500000000000000" pitchFamily="2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Presentation Content: Data Model Revision and Insight of NCR process.</a:t>
            </a:r>
          </a:p>
        </p:txBody>
      </p: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468E0DA9-54D3-4F4E-8A31-ACC3E64B3F76}"/>
              </a:ext>
            </a:extLst>
          </p:cNvPr>
          <p:cNvGraphicFramePr>
            <a:graphicFrameLocks noGrp="1"/>
          </p:cNvGraphicFramePr>
          <p:nvPr/>
        </p:nvGraphicFramePr>
        <p:xfrm>
          <a:off x="574303" y="8691192"/>
          <a:ext cx="98170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702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0846">
                <a:tc>
                  <a:txBody>
                    <a:bodyPr/>
                    <a:lstStyle/>
                    <a:p>
                      <a:r>
                        <a:rPr lang="en-US" sz="1050" dirty="0"/>
                        <a:t>SUPPLIER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supplierID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supplierName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ncrLogNum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C4939331-F4EB-954D-8EA2-FAD6A1A2118A}"/>
              </a:ext>
            </a:extLst>
          </p:cNvPr>
          <p:cNvGraphicFramePr>
            <a:graphicFrameLocks noGrp="1"/>
          </p:cNvGraphicFramePr>
          <p:nvPr/>
        </p:nvGraphicFramePr>
        <p:xfrm>
          <a:off x="-7254470" y="3710479"/>
          <a:ext cx="1654570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57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82290">
                <a:tc>
                  <a:txBody>
                    <a:bodyPr/>
                    <a:lstStyle/>
                    <a:p>
                      <a:r>
                        <a:rPr lang="en-US" sz="1050" dirty="0"/>
                        <a:t>PRODUCT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prodDescription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supplierID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146865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3B63343-681F-4D4D-8F89-5A80993E9281}"/>
              </a:ext>
            </a:extLst>
          </p:cNvPr>
          <p:cNvGraphicFramePr>
            <a:graphicFrameLocks noGrp="1"/>
          </p:cNvGraphicFramePr>
          <p:nvPr/>
        </p:nvGraphicFramePr>
        <p:xfrm>
          <a:off x="5642778" y="7466510"/>
          <a:ext cx="1026893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89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NCR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ncrLogNumber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ncrActive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50392DF4-ABD5-5C46-A546-46FA1D42C59B}"/>
              </a:ext>
            </a:extLst>
          </p:cNvPr>
          <p:cNvGraphicFramePr>
            <a:graphicFrameLocks noGrp="1"/>
          </p:cNvGraphicFramePr>
          <p:nvPr/>
        </p:nvGraphicFramePr>
        <p:xfrm>
          <a:off x="2849062" y="7382614"/>
          <a:ext cx="1422084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084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NCRQUALITYREP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qRepID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ncrFormConfirm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ncrIdentityProcess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ncrDefectDescription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ncrQuantityDefective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49637"/>
                  </a:ext>
                </a:extLst>
              </a:tr>
            </a:tbl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44B20326-5F88-FA4F-A6F6-BBB348D7879B}"/>
              </a:ext>
            </a:extLst>
          </p:cNvPr>
          <p:cNvGrpSpPr/>
          <p:nvPr/>
        </p:nvGrpSpPr>
        <p:grpSpPr>
          <a:xfrm rot="10800000">
            <a:off x="5812193" y="8052315"/>
            <a:ext cx="523220" cy="1088945"/>
            <a:chOff x="5851092" y="3732623"/>
            <a:chExt cx="523220" cy="108894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AA000F4-E823-ED48-B226-152A277234F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828772"/>
              <a:ext cx="0" cy="99279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11301B-33A4-B344-A1BF-D3A4139ACA77}"/>
                </a:ext>
              </a:extLst>
            </p:cNvPr>
            <p:cNvSpPr txBox="1"/>
            <p:nvPr/>
          </p:nvSpPr>
          <p:spPr>
            <a:xfrm rot="5400000">
              <a:off x="5930601" y="3653114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A3EA500-EBAD-FD4F-B314-CF72E9A48B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720061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110C45-D5FD-3146-9660-8D56662BF49D}"/>
              </a:ext>
            </a:extLst>
          </p:cNvPr>
          <p:cNvGrpSpPr/>
          <p:nvPr/>
        </p:nvGrpSpPr>
        <p:grpSpPr>
          <a:xfrm rot="16200000">
            <a:off x="708262" y="7920617"/>
            <a:ext cx="704015" cy="523220"/>
            <a:chOff x="3615489" y="5132046"/>
            <a:chExt cx="704015" cy="52322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0E3736F-4F51-6E46-B66E-A8C576CD1CB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912681" y="5076905"/>
              <a:ext cx="0" cy="59438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5260F2-D5B8-D345-877D-DEC105E3AB9C}"/>
                </a:ext>
              </a:extLst>
            </p:cNvPr>
            <p:cNvSpPr txBox="1"/>
            <p:nvPr/>
          </p:nvSpPr>
          <p:spPr>
            <a:xfrm rot="10800000">
              <a:off x="3955302" y="5132046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E3F5C0D-7CC5-3E4B-9D40-F6408FAC31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06764" y="5374096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9625CC7-8BA9-4F4E-B22A-64DF5D9CFF76}"/>
              </a:ext>
            </a:extLst>
          </p:cNvPr>
          <p:cNvSpPr txBox="1"/>
          <p:nvPr/>
        </p:nvSpPr>
        <p:spPr>
          <a:xfrm>
            <a:off x="3501379" y="-4048181"/>
            <a:ext cx="5189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Data  model v. 2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C39CBAA-C2AB-924F-AABE-AD9B22A4C87D}"/>
              </a:ext>
            </a:extLst>
          </p:cNvPr>
          <p:cNvGrpSpPr/>
          <p:nvPr/>
        </p:nvGrpSpPr>
        <p:grpSpPr>
          <a:xfrm>
            <a:off x="1219304" y="-1087445"/>
            <a:ext cx="312609" cy="1928763"/>
            <a:chOff x="1349933" y="0"/>
            <a:chExt cx="226142" cy="139527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1547195-BDD3-9C49-88B2-967BA6E57EC8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13E4F9F-2955-D44D-945F-00B3875F6258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DF668C1-1003-5C4E-9C9B-74A1DA360BBC}"/>
              </a:ext>
            </a:extLst>
          </p:cNvPr>
          <p:cNvCxnSpPr>
            <a:cxnSpLocks/>
          </p:cNvCxnSpPr>
          <p:nvPr/>
        </p:nvCxnSpPr>
        <p:spPr>
          <a:xfrm>
            <a:off x="966440" y="-407983"/>
            <a:ext cx="0" cy="17550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42EAF8BC-073B-C84D-AFCA-F21A7EA73D4C}"/>
              </a:ext>
            </a:extLst>
          </p:cNvPr>
          <p:cNvCxnSpPr>
            <a:cxnSpLocks/>
          </p:cNvCxnSpPr>
          <p:nvPr/>
        </p:nvCxnSpPr>
        <p:spPr>
          <a:xfrm rot="5400000">
            <a:off x="-596946" y="-142757"/>
            <a:ext cx="2308435" cy="156556"/>
          </a:xfrm>
          <a:prstGeom prst="bentConnector3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3DEA7E6-5A4F-E84F-9D71-A78745EC511A}"/>
              </a:ext>
            </a:extLst>
          </p:cNvPr>
          <p:cNvGrpSpPr/>
          <p:nvPr/>
        </p:nvGrpSpPr>
        <p:grpSpPr>
          <a:xfrm rot="5400000">
            <a:off x="11448767" y="5021508"/>
            <a:ext cx="312609" cy="1928763"/>
            <a:chOff x="1349933" y="0"/>
            <a:chExt cx="226142" cy="139527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28ED249-A4C0-724F-9655-1D614D792771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2EFB6E9-C075-5A4F-B4A9-C404FBE72350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99CD7FBB-3843-F049-BDAF-3B1336B9B7E4}"/>
              </a:ext>
            </a:extLst>
          </p:cNvPr>
          <p:cNvCxnSpPr/>
          <p:nvPr/>
        </p:nvCxnSpPr>
        <p:spPr>
          <a:xfrm rot="10800000">
            <a:off x="11105245" y="6298498"/>
            <a:ext cx="2727366" cy="353609"/>
          </a:xfrm>
          <a:prstGeom prst="bentConnector3">
            <a:avLst>
              <a:gd name="adj1" fmla="val 630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">
            <a:extLst>
              <a:ext uri="{FF2B5EF4-FFF2-40B4-BE49-F238E27FC236}">
                <a16:creationId xmlns:a16="http://schemas.microsoft.com/office/drawing/2014/main" id="{A76E1947-A636-0546-A464-7B22873C3ABD}"/>
              </a:ext>
            </a:extLst>
          </p:cNvPr>
          <p:cNvGraphicFramePr>
            <a:graphicFrameLocks noGrp="1"/>
          </p:cNvGraphicFramePr>
          <p:nvPr/>
        </p:nvGraphicFramePr>
        <p:xfrm>
          <a:off x="-5200570" y="2884526"/>
          <a:ext cx="1527381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381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PRODUCT_ORDER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orderProductQuantity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aphicFrame>
        <p:nvGraphicFramePr>
          <p:cNvPr id="84" name="Table 7">
            <a:extLst>
              <a:ext uri="{FF2B5EF4-FFF2-40B4-BE49-F238E27FC236}">
                <a16:creationId xmlns:a16="http://schemas.microsoft.com/office/drawing/2014/main" id="{4AE56908-7086-4B40-8A3F-38846AD886DD}"/>
              </a:ext>
            </a:extLst>
          </p:cNvPr>
          <p:cNvGraphicFramePr>
            <a:graphicFrameLocks noGrp="1"/>
          </p:cNvGraphicFramePr>
          <p:nvPr/>
        </p:nvGraphicFramePr>
        <p:xfrm>
          <a:off x="-3256811" y="1569403"/>
          <a:ext cx="1490183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18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SALE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salesOrderReceiptNum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7A6B088-45FE-5C41-9B6A-D4E6AA8DD6B0}"/>
              </a:ext>
            </a:extLst>
          </p:cNvPr>
          <p:cNvGrpSpPr/>
          <p:nvPr/>
        </p:nvGrpSpPr>
        <p:grpSpPr>
          <a:xfrm>
            <a:off x="-2497380" y="3228640"/>
            <a:ext cx="1321569" cy="200360"/>
            <a:chOff x="1823252" y="2267748"/>
            <a:chExt cx="1321569" cy="200360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89E7750-6FC9-5E49-91A6-693B18FB1092}"/>
                </a:ext>
              </a:extLst>
            </p:cNvPr>
            <p:cNvGrpSpPr/>
            <p:nvPr/>
          </p:nvGrpSpPr>
          <p:grpSpPr>
            <a:xfrm>
              <a:off x="1823252" y="2267748"/>
              <a:ext cx="1321569" cy="200357"/>
              <a:chOff x="3615489" y="5273917"/>
              <a:chExt cx="1321569" cy="200357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E128B9C-7BBE-ED41-866C-EE09AF5F0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1321569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8694556-F11E-F74C-B440-0A6232E00FC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DB28A63-3853-D34A-A291-FEAA093590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50756" y="2367930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3" name="Table 7">
            <a:extLst>
              <a:ext uri="{FF2B5EF4-FFF2-40B4-BE49-F238E27FC236}">
                <a16:creationId xmlns:a16="http://schemas.microsoft.com/office/drawing/2014/main" id="{C70C843F-43D1-4A45-AC98-295A0552EF36}"/>
              </a:ext>
            </a:extLst>
          </p:cNvPr>
          <p:cNvGraphicFramePr>
            <a:graphicFrameLocks noGrp="1"/>
          </p:cNvGraphicFramePr>
          <p:nvPr/>
        </p:nvGraphicFramePr>
        <p:xfrm>
          <a:off x="5401527" y="9384835"/>
          <a:ext cx="1442378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EMPLOYEEINCHARGE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</a:tbl>
          </a:graphicData>
        </a:graphic>
      </p:graphicFrame>
      <p:graphicFrame>
        <p:nvGraphicFramePr>
          <p:cNvPr id="95" name="Table 7">
            <a:extLst>
              <a:ext uri="{FF2B5EF4-FFF2-40B4-BE49-F238E27FC236}">
                <a16:creationId xmlns:a16="http://schemas.microsoft.com/office/drawing/2014/main" id="{E52ABB5C-62A7-7746-A65F-884B15ACF040}"/>
              </a:ext>
            </a:extLst>
          </p:cNvPr>
          <p:cNvGraphicFramePr>
            <a:graphicFrameLocks noGrp="1"/>
          </p:cNvGraphicFramePr>
          <p:nvPr/>
        </p:nvGraphicFramePr>
        <p:xfrm>
          <a:off x="-4153471" y="1046831"/>
          <a:ext cx="7666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60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644732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75126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22567"/>
                  </a:ext>
                </a:extLst>
              </a:tr>
            </a:tbl>
          </a:graphicData>
        </a:graphic>
      </p:graphicFrame>
      <p:graphicFrame>
        <p:nvGraphicFramePr>
          <p:cNvPr id="96" name="Table 7">
            <a:extLst>
              <a:ext uri="{FF2B5EF4-FFF2-40B4-BE49-F238E27FC236}">
                <a16:creationId xmlns:a16="http://schemas.microsoft.com/office/drawing/2014/main" id="{FD643C9C-A787-B94F-AB38-B5F5C2423490}"/>
              </a:ext>
            </a:extLst>
          </p:cNvPr>
          <p:cNvGraphicFramePr>
            <a:graphicFrameLocks noGrp="1"/>
          </p:cNvGraphicFramePr>
          <p:nvPr/>
        </p:nvGraphicFramePr>
        <p:xfrm>
          <a:off x="-5826703" y="1418259"/>
          <a:ext cx="1009329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329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REVISIONLOG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revLogID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97" name="Table 7">
            <a:extLst>
              <a:ext uri="{FF2B5EF4-FFF2-40B4-BE49-F238E27FC236}">
                <a16:creationId xmlns:a16="http://schemas.microsoft.com/office/drawing/2014/main" id="{A9F7B0B8-D3A7-AC4D-9F84-43597EFB0BEA}"/>
              </a:ext>
            </a:extLst>
          </p:cNvPr>
          <p:cNvGraphicFramePr>
            <a:graphicFrameLocks noGrp="1"/>
          </p:cNvGraphicFramePr>
          <p:nvPr/>
        </p:nvGraphicFramePr>
        <p:xfrm>
          <a:off x="21237679" y="5433721"/>
          <a:ext cx="144237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EMPLOYEE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98" name="Table 7">
            <a:extLst>
              <a:ext uri="{FF2B5EF4-FFF2-40B4-BE49-F238E27FC236}">
                <a16:creationId xmlns:a16="http://schemas.microsoft.com/office/drawing/2014/main" id="{0CB0EA6C-EC29-EF44-B75E-DB5BCBB84EE8}"/>
              </a:ext>
            </a:extLst>
          </p:cNvPr>
          <p:cNvGraphicFramePr>
            <a:graphicFrameLocks noGrp="1"/>
          </p:cNvGraphicFramePr>
          <p:nvPr/>
        </p:nvGraphicFramePr>
        <p:xfrm>
          <a:off x="19040392" y="5559451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99" name="Table 7">
            <a:extLst>
              <a:ext uri="{FF2B5EF4-FFF2-40B4-BE49-F238E27FC236}">
                <a16:creationId xmlns:a16="http://schemas.microsoft.com/office/drawing/2014/main" id="{793746A0-98EE-3F4B-86A0-03822BEF3604}"/>
              </a:ext>
            </a:extLst>
          </p:cNvPr>
          <p:cNvGraphicFramePr>
            <a:graphicFrameLocks noGrp="1"/>
          </p:cNvGraphicFramePr>
          <p:nvPr/>
        </p:nvGraphicFramePr>
        <p:xfrm>
          <a:off x="19802675" y="3660059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roleType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100" name="Table 7">
            <a:extLst>
              <a:ext uri="{FF2B5EF4-FFF2-40B4-BE49-F238E27FC236}">
                <a16:creationId xmlns:a16="http://schemas.microsoft.com/office/drawing/2014/main" id="{E3D13527-BA23-5A4B-9D12-3A28579CAB49}"/>
              </a:ext>
            </a:extLst>
          </p:cNvPr>
          <p:cNvGraphicFramePr>
            <a:graphicFrameLocks noGrp="1"/>
          </p:cNvGraphicFramePr>
          <p:nvPr/>
        </p:nvGraphicFramePr>
        <p:xfrm>
          <a:off x="21832747" y="1789091"/>
          <a:ext cx="166462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NCRENGINEERINSPECTOR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101" name="Table 7">
            <a:extLst>
              <a:ext uri="{FF2B5EF4-FFF2-40B4-BE49-F238E27FC236}">
                <a16:creationId xmlns:a16="http://schemas.microsoft.com/office/drawing/2014/main" id="{C03EBCB0-B94C-7948-BD60-0EC2DECB5AE2}"/>
              </a:ext>
            </a:extLst>
          </p:cNvPr>
          <p:cNvGraphicFramePr>
            <a:graphicFrameLocks noGrp="1"/>
          </p:cNvGraphicFramePr>
          <p:nvPr/>
        </p:nvGraphicFramePr>
        <p:xfrm>
          <a:off x="18929268" y="1550636"/>
          <a:ext cx="1664626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REVIEWENGINEER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reviewEngID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reviewCustUpdate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117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79264"/>
                  </a:ext>
                </a:extLst>
              </a:tr>
            </a:tbl>
          </a:graphicData>
        </a:graphic>
      </p:graphicFrame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3CF7182-7F24-2044-BC4E-F8811AE9BF73}"/>
              </a:ext>
            </a:extLst>
          </p:cNvPr>
          <p:cNvGrpSpPr/>
          <p:nvPr/>
        </p:nvGrpSpPr>
        <p:grpSpPr>
          <a:xfrm>
            <a:off x="-3712691" y="2919784"/>
            <a:ext cx="1967365" cy="790702"/>
            <a:chOff x="940537" y="2919784"/>
            <a:chExt cx="1967365" cy="79070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47836B7-B480-D54C-AA9B-9D036420F916}"/>
                </a:ext>
              </a:extLst>
            </p:cNvPr>
            <p:cNvGrpSpPr/>
            <p:nvPr/>
          </p:nvGrpSpPr>
          <p:grpSpPr>
            <a:xfrm rot="16200000">
              <a:off x="1528869" y="2331452"/>
              <a:ext cx="790702" cy="1967365"/>
              <a:chOff x="3615487" y="5273917"/>
              <a:chExt cx="790702" cy="1967365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7246176-AEDA-CA44-8FA9-EFC007EC030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3890472" y="5099102"/>
                <a:ext cx="10" cy="549979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D45049-5F7D-2645-97F3-50EC0EE0DE02}"/>
                  </a:ext>
                </a:extLst>
              </p:cNvPr>
              <p:cNvSpPr txBox="1"/>
              <p:nvPr/>
            </p:nvSpPr>
            <p:spPr>
              <a:xfrm rot="16200000">
                <a:off x="3962478" y="6797571"/>
                <a:ext cx="36420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&gt;</a:t>
                </a:r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FAAE2AA-6899-EA46-AF79-B80A351A2DB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1F12896-D6A6-EB44-A632-223B7F072F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5525" y="3160507"/>
              <a:ext cx="177088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6568C8B-4FB8-6843-BEAE-0E7792C6637F}"/>
              </a:ext>
            </a:extLst>
          </p:cNvPr>
          <p:cNvGrpSpPr/>
          <p:nvPr/>
        </p:nvGrpSpPr>
        <p:grpSpPr>
          <a:xfrm>
            <a:off x="-3564116" y="1499277"/>
            <a:ext cx="1363412" cy="523220"/>
            <a:chOff x="1544491" y="1499277"/>
            <a:chExt cx="1363412" cy="523220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83DD5E5-986C-F544-AD82-3F2CAC9F90BF}"/>
                </a:ext>
              </a:extLst>
            </p:cNvPr>
            <p:cNvSpPr txBox="1"/>
            <p:nvPr/>
          </p:nvSpPr>
          <p:spPr>
            <a:xfrm rot="10800000">
              <a:off x="2543701" y="1499277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46E9E9C-9B9C-714D-8BA9-7F23FD38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44491" y="1740001"/>
              <a:ext cx="125192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1EF4C46-F31D-1445-B44D-60918B323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25344" y="1743557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3ABE97B-BEC3-9A49-A61A-766950F61604}"/>
              </a:ext>
            </a:extLst>
          </p:cNvPr>
          <p:cNvGrpSpPr/>
          <p:nvPr/>
        </p:nvGrpSpPr>
        <p:grpSpPr>
          <a:xfrm>
            <a:off x="-4161411" y="1143661"/>
            <a:ext cx="2620177" cy="1518351"/>
            <a:chOff x="3569707" y="1143661"/>
            <a:chExt cx="2620177" cy="1518351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820A66F-0D39-164C-8409-D27446A8897A}"/>
                </a:ext>
              </a:extLst>
            </p:cNvPr>
            <p:cNvGrpSpPr/>
            <p:nvPr/>
          </p:nvGrpSpPr>
          <p:grpSpPr>
            <a:xfrm>
              <a:off x="3569707" y="1143661"/>
              <a:ext cx="2620177" cy="1429191"/>
              <a:chOff x="1823252" y="2264691"/>
              <a:chExt cx="2620177" cy="1429191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AA17F71-8060-FF4D-B7E9-D7D5BE89A700}"/>
                  </a:ext>
                </a:extLst>
              </p:cNvPr>
              <p:cNvGrpSpPr/>
              <p:nvPr/>
            </p:nvGrpSpPr>
            <p:grpSpPr>
              <a:xfrm>
                <a:off x="1823252" y="2264691"/>
                <a:ext cx="2520797" cy="203414"/>
                <a:chOff x="3615489" y="5270860"/>
                <a:chExt cx="2520797" cy="203414"/>
              </a:xfrm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1D82182-4647-1B47-966A-827F97EBE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5489" y="5374097"/>
                  <a:ext cx="252079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7D86C971-CB53-F144-AB20-F1886E31BC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02679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0FA84982-5B82-964C-9A7A-F061F7E0A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65A2F95-E626-A448-9697-70D71784BAD7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B07FC2B-1FB7-E340-B612-D32F7B86E700}"/>
              </a:ext>
            </a:extLst>
          </p:cNvPr>
          <p:cNvGrpSpPr/>
          <p:nvPr/>
        </p:nvGrpSpPr>
        <p:grpSpPr>
          <a:xfrm>
            <a:off x="-1497593" y="2320925"/>
            <a:ext cx="523220" cy="671244"/>
            <a:chOff x="3808167" y="2320925"/>
            <a:chExt cx="523220" cy="671244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00025F3-A352-C743-9731-1245D7487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3098" y="2320925"/>
              <a:ext cx="0" cy="5616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B8C8946-B311-384F-869A-33D1063C26F8}"/>
                </a:ext>
              </a:extLst>
            </p:cNvPr>
            <p:cNvSpPr txBox="1"/>
            <p:nvPr/>
          </p:nvSpPr>
          <p:spPr>
            <a:xfrm rot="16200000">
              <a:off x="3887676" y="2548458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79CE438-7CD6-704A-BA64-AC7962889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3529" y="2410639"/>
              <a:ext cx="199136" cy="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44D3D2D-3FF9-5249-864E-3BB1684C647B}"/>
              </a:ext>
            </a:extLst>
          </p:cNvPr>
          <p:cNvGrpSpPr/>
          <p:nvPr/>
        </p:nvGrpSpPr>
        <p:grpSpPr>
          <a:xfrm rot="16200000">
            <a:off x="16985012" y="5438483"/>
            <a:ext cx="523220" cy="899197"/>
            <a:chOff x="5849245" y="3717438"/>
            <a:chExt cx="523220" cy="899197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4056D8-7F5E-BE4F-95A3-12131611A2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9AD1630-00DF-4F49-A816-66387B65E4E1}"/>
                </a:ext>
              </a:extLst>
            </p:cNvPr>
            <p:cNvSpPr txBox="1"/>
            <p:nvPr/>
          </p:nvSpPr>
          <p:spPr>
            <a:xfrm rot="5400000">
              <a:off x="5928754" y="3637929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2103F67-BCB9-2F45-AB38-E0A7DE6CC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8A1F3F3-CDE1-6948-A82E-B9123EECC3B9}"/>
              </a:ext>
            </a:extLst>
          </p:cNvPr>
          <p:cNvGrpSpPr/>
          <p:nvPr/>
        </p:nvGrpSpPr>
        <p:grpSpPr>
          <a:xfrm rot="5400000">
            <a:off x="17675967" y="5479651"/>
            <a:ext cx="523220" cy="899003"/>
            <a:chOff x="5851095" y="3717632"/>
            <a:chExt cx="523220" cy="899003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F099852-1603-0548-BA77-0CC957ADC4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4C43DFF-6647-7445-BF29-18B90A617F9A}"/>
                </a:ext>
              </a:extLst>
            </p:cNvPr>
            <p:cNvSpPr txBox="1"/>
            <p:nvPr/>
          </p:nvSpPr>
          <p:spPr>
            <a:xfrm rot="5400000">
              <a:off x="5930604" y="3638123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C0984D2-400D-3B48-8709-FFA5F6FB99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C186D5C-C355-4E40-A549-B3534DD9E146}"/>
              </a:ext>
            </a:extLst>
          </p:cNvPr>
          <p:cNvGrpSpPr/>
          <p:nvPr/>
        </p:nvGrpSpPr>
        <p:grpSpPr>
          <a:xfrm rot="10800000">
            <a:off x="18125469" y="4408227"/>
            <a:ext cx="523220" cy="1264528"/>
            <a:chOff x="5846497" y="3352107"/>
            <a:chExt cx="523220" cy="1264528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7D29E23-023F-B34F-BC1B-113FAB8019F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467024"/>
              <a:ext cx="0" cy="114961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5430AE1-8018-1A40-817C-11EE17C65E91}"/>
                </a:ext>
              </a:extLst>
            </p:cNvPr>
            <p:cNvSpPr txBox="1"/>
            <p:nvPr/>
          </p:nvSpPr>
          <p:spPr>
            <a:xfrm rot="5400000">
              <a:off x="5926006" y="3272598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3D687C6-331F-C141-BC63-089B1C74D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8C26875-C10C-BC43-8941-ADD954E16080}"/>
              </a:ext>
            </a:extLst>
          </p:cNvPr>
          <p:cNvGrpSpPr/>
          <p:nvPr/>
        </p:nvGrpSpPr>
        <p:grpSpPr>
          <a:xfrm>
            <a:off x="-3441344" y="3737747"/>
            <a:ext cx="1366687" cy="1401986"/>
            <a:chOff x="4271146" y="3737747"/>
            <a:chExt cx="1366687" cy="1401986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733BFC54-DF75-7F43-90E7-08FC7CCE9BFD}"/>
                </a:ext>
              </a:extLst>
            </p:cNvPr>
            <p:cNvGrpSpPr/>
            <p:nvPr/>
          </p:nvGrpSpPr>
          <p:grpSpPr>
            <a:xfrm>
              <a:off x="4365486" y="3737747"/>
              <a:ext cx="1272347" cy="1401986"/>
              <a:chOff x="1872474" y="2267751"/>
              <a:chExt cx="1272347" cy="1401986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76CF3124-84D8-4B4C-8B8F-AFA10752D0E3}"/>
                  </a:ext>
                </a:extLst>
              </p:cNvPr>
              <p:cNvGrpSpPr/>
              <p:nvPr/>
            </p:nvGrpSpPr>
            <p:grpSpPr>
              <a:xfrm>
                <a:off x="1872474" y="2367928"/>
                <a:ext cx="1272347" cy="1301809"/>
                <a:chOff x="3664711" y="5374097"/>
                <a:chExt cx="1272347" cy="1301809"/>
              </a:xfrm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3D71CF86-5CD1-A545-9802-9D492136C7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79043" y="5374097"/>
                  <a:ext cx="758015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A784F30B-005D-074F-89E2-825FE12EA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564532" y="6575728"/>
                  <a:ext cx="20035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767ACE5-9D92-7541-B29C-313375005EB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950756" y="2367930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6FAA161-67C7-BF48-AB84-76731139C8DE}"/>
                </a:ext>
              </a:extLst>
            </p:cNvPr>
            <p:cNvCxnSpPr>
              <a:cxnSpLocks/>
            </p:cNvCxnSpPr>
            <p:nvPr/>
          </p:nvCxnSpPr>
          <p:spPr>
            <a:xfrm>
              <a:off x="4271146" y="5035027"/>
              <a:ext cx="63583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1992348-5120-5A42-9A81-E8FB5A26B0CD}"/>
                </a:ext>
              </a:extLst>
            </p:cNvPr>
            <p:cNvCxnSpPr>
              <a:cxnSpLocks/>
            </p:cNvCxnSpPr>
            <p:nvPr/>
          </p:nvCxnSpPr>
          <p:spPr>
            <a:xfrm>
              <a:off x="4893469" y="3833397"/>
              <a:ext cx="0" cy="120938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446F4EB-5CFA-9849-9753-AC87FAB1A7CF}"/>
              </a:ext>
            </a:extLst>
          </p:cNvPr>
          <p:cNvGrpSpPr/>
          <p:nvPr/>
        </p:nvGrpSpPr>
        <p:grpSpPr>
          <a:xfrm rot="5400000">
            <a:off x="22713241" y="2276711"/>
            <a:ext cx="980534" cy="1518351"/>
            <a:chOff x="5209350" y="1143661"/>
            <a:chExt cx="980534" cy="1518351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F755438E-656F-0941-B9AC-CF0CCF8DAD3F}"/>
                </a:ext>
              </a:extLst>
            </p:cNvPr>
            <p:cNvGrpSpPr/>
            <p:nvPr/>
          </p:nvGrpSpPr>
          <p:grpSpPr>
            <a:xfrm>
              <a:off x="5209350" y="1143661"/>
              <a:ext cx="980534" cy="1429191"/>
              <a:chOff x="3462895" y="2264691"/>
              <a:chExt cx="980534" cy="1429191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FE1AF54-EFF6-2949-A423-DA08796D5783}"/>
                  </a:ext>
                </a:extLst>
              </p:cNvPr>
              <p:cNvGrpSpPr/>
              <p:nvPr/>
            </p:nvGrpSpPr>
            <p:grpSpPr>
              <a:xfrm>
                <a:off x="3462895" y="2264691"/>
                <a:ext cx="881153" cy="203414"/>
                <a:chOff x="5255132" y="5270860"/>
                <a:chExt cx="881153" cy="203414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F7EA5202-BAF6-024C-9AA4-1F6898658A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95709" y="4933520"/>
                  <a:ext cx="0" cy="88115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9EC5AB82-E458-5B45-A400-01D91EA5C1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37480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C1C9289-71E9-B848-AF42-3C10BE08FC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722AB17-BCC7-F14A-B127-CA47DC90FFEE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9A09A44-3545-B847-A0AE-053B5EF25AC3}"/>
              </a:ext>
            </a:extLst>
          </p:cNvPr>
          <p:cNvGrpSpPr/>
          <p:nvPr/>
        </p:nvGrpSpPr>
        <p:grpSpPr>
          <a:xfrm>
            <a:off x="17598961" y="2079106"/>
            <a:ext cx="737906" cy="200361"/>
            <a:chOff x="1823252" y="2267748"/>
            <a:chExt cx="737906" cy="200361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B179AE9F-8DD5-554C-9256-E6DCD3F3CE47}"/>
                </a:ext>
              </a:extLst>
            </p:cNvPr>
            <p:cNvGrpSpPr/>
            <p:nvPr/>
          </p:nvGrpSpPr>
          <p:grpSpPr>
            <a:xfrm>
              <a:off x="1823252" y="2267748"/>
              <a:ext cx="737906" cy="200357"/>
              <a:chOff x="3615489" y="5273917"/>
              <a:chExt cx="737906" cy="200357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F666CDF0-D369-7648-BA89-9E2F1CA53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737906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19136E6-78BB-0044-8C6D-7BE4396CC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00EC2482-26C5-1849-ADC4-540824C5C5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86567" y="2367931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Picture 2" descr="User - Free user icons">
            <a:extLst>
              <a:ext uri="{FF2B5EF4-FFF2-40B4-BE49-F238E27FC236}">
                <a16:creationId xmlns:a16="http://schemas.microsoft.com/office/drawing/2014/main" id="{31B01B37-532E-4A46-873F-60D6D89A4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772" y="1447691"/>
            <a:ext cx="2360551" cy="236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99B97D2-CFEA-B74D-A056-86332177005B}"/>
              </a:ext>
            </a:extLst>
          </p:cNvPr>
          <p:cNvSpPr txBox="1">
            <a:spLocks/>
          </p:cNvSpPr>
          <p:nvPr/>
        </p:nvSpPr>
        <p:spPr>
          <a:xfrm>
            <a:off x="886689" y="4779335"/>
            <a:ext cx="4196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CROSSFIRE    EMPLOYEE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CACAA43-4589-1441-A4DE-D6DACBD126CD}"/>
              </a:ext>
            </a:extLst>
          </p:cNvPr>
          <p:cNvCxnSpPr/>
          <p:nvPr/>
        </p:nvCxnSpPr>
        <p:spPr>
          <a:xfrm>
            <a:off x="1200647" y="4607613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8B820F5F-E7D8-C545-BF9F-F9D99BCCA5B2}"/>
              </a:ext>
            </a:extLst>
          </p:cNvPr>
          <p:cNvSpPr txBox="1">
            <a:spLocks/>
          </p:cNvSpPr>
          <p:nvPr/>
        </p:nvSpPr>
        <p:spPr>
          <a:xfrm>
            <a:off x="1395922" y="4033589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ALEX ARMANI</a:t>
            </a:r>
          </a:p>
        </p:txBody>
      </p:sp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B4FA0F24-5D43-4147-806A-BFB7B925EBBA}"/>
              </a:ext>
            </a:extLst>
          </p:cNvPr>
          <p:cNvSpPr txBox="1">
            <a:spLocks/>
          </p:cNvSpPr>
          <p:nvPr/>
        </p:nvSpPr>
        <p:spPr>
          <a:xfrm>
            <a:off x="13567200" y="1405486"/>
            <a:ext cx="180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ROLE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814F9CB-B0CA-9142-96AF-F688FFA6CFE7}"/>
              </a:ext>
            </a:extLst>
          </p:cNvPr>
          <p:cNvCxnSpPr/>
          <p:nvPr/>
        </p:nvCxnSpPr>
        <p:spPr>
          <a:xfrm>
            <a:off x="13351558" y="1951936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3" name="Picture 2" descr="Quality - Free industry icons">
            <a:extLst>
              <a:ext uri="{FF2B5EF4-FFF2-40B4-BE49-F238E27FC236}">
                <a16:creationId xmlns:a16="http://schemas.microsoft.com/office/drawing/2014/main" id="{7CF769F6-6527-024B-B955-8509BDAFA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152" y="2220250"/>
            <a:ext cx="2431247" cy="243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2F31A734-7D5F-524D-9307-AC2E9EF51C43}"/>
              </a:ext>
            </a:extLst>
          </p:cNvPr>
          <p:cNvSpPr txBox="1">
            <a:spLocks/>
          </p:cNvSpPr>
          <p:nvPr/>
        </p:nvSpPr>
        <p:spPr>
          <a:xfrm>
            <a:off x="13182516" y="4794863"/>
            <a:ext cx="2433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QUALITY Rep</a:t>
            </a:r>
          </a:p>
        </p:txBody>
      </p:sp>
    </p:spTree>
    <p:extLst>
      <p:ext uri="{BB962C8B-B14F-4D97-AF65-F5344CB8AC3E}">
        <p14:creationId xmlns:p14="http://schemas.microsoft.com/office/powerpoint/2010/main" val="3994198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82BB-78F2-3645-8414-58E787AB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025D5-7262-4D4C-9015-4D812B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736" y="207169"/>
            <a:ext cx="1009329" cy="1009329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4F4CBC-1764-E449-9666-4A8080A6AD83}"/>
              </a:ext>
            </a:extLst>
          </p:cNvPr>
          <p:cNvSpPr txBox="1"/>
          <p:nvPr/>
        </p:nvSpPr>
        <p:spPr>
          <a:xfrm>
            <a:off x="1219304" y="13527903"/>
            <a:ext cx="5086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Introduction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4EE083-3B6E-C346-B539-171FAD471419}"/>
              </a:ext>
            </a:extLst>
          </p:cNvPr>
          <p:cNvSpPr txBox="1"/>
          <p:nvPr/>
        </p:nvSpPr>
        <p:spPr>
          <a:xfrm>
            <a:off x="1219304" y="11213850"/>
            <a:ext cx="7468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Project: </a:t>
            </a:r>
            <a:r>
              <a:rPr lang="en-US" dirty="0">
                <a:solidFill>
                  <a:schemeClr val="bg1"/>
                </a:solidFill>
                <a:latin typeface="Centauri" panose="02000500000000000000" pitchFamily="2" charset="0"/>
              </a:rPr>
              <a:t>OSS-NCR</a:t>
            </a:r>
          </a:p>
          <a:p>
            <a:pPr marL="574675" indent="-574675">
              <a:buSzPct val="85000"/>
              <a:buBlip>
                <a:blip r:embed="rId4"/>
              </a:buBlip>
            </a:pPr>
            <a:endParaRPr lang="en-US" dirty="0">
              <a:solidFill>
                <a:schemeClr val="bg1"/>
              </a:solidFill>
              <a:latin typeface="Centauri" panose="02000500000000000000" pitchFamily="2" charset="0"/>
            </a:endParaRPr>
          </a:p>
          <a:p>
            <a:pPr marL="574675" indent="-574675">
              <a:buSzPct val="85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Presentation Content: Data Model Revision and Insight of NCR process.</a:t>
            </a:r>
          </a:p>
        </p:txBody>
      </p: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468E0DA9-54D3-4F4E-8A31-ACC3E64B3F76}"/>
              </a:ext>
            </a:extLst>
          </p:cNvPr>
          <p:cNvGraphicFramePr>
            <a:graphicFrameLocks noGrp="1"/>
          </p:cNvGraphicFramePr>
          <p:nvPr/>
        </p:nvGraphicFramePr>
        <p:xfrm>
          <a:off x="574303" y="8691192"/>
          <a:ext cx="98170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702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0846">
                <a:tc>
                  <a:txBody>
                    <a:bodyPr/>
                    <a:lstStyle/>
                    <a:p>
                      <a:r>
                        <a:rPr lang="en-US" sz="1050" dirty="0"/>
                        <a:t>SUPPLIER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supplierID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supplierName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0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ncrLogNum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C4939331-F4EB-954D-8EA2-FAD6A1A2118A}"/>
              </a:ext>
            </a:extLst>
          </p:cNvPr>
          <p:cNvGraphicFramePr>
            <a:graphicFrameLocks noGrp="1"/>
          </p:cNvGraphicFramePr>
          <p:nvPr/>
        </p:nvGraphicFramePr>
        <p:xfrm>
          <a:off x="-7254470" y="3710479"/>
          <a:ext cx="1654570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57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82290">
                <a:tc>
                  <a:txBody>
                    <a:bodyPr/>
                    <a:lstStyle/>
                    <a:p>
                      <a:r>
                        <a:rPr lang="en-US" sz="1050" dirty="0"/>
                        <a:t>PRODUCT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82290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prodDescription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5489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supplierID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146865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3B63343-681F-4D4D-8F89-5A80993E9281}"/>
              </a:ext>
            </a:extLst>
          </p:cNvPr>
          <p:cNvGraphicFramePr>
            <a:graphicFrameLocks noGrp="1"/>
          </p:cNvGraphicFramePr>
          <p:nvPr/>
        </p:nvGraphicFramePr>
        <p:xfrm>
          <a:off x="5642778" y="7466510"/>
          <a:ext cx="1026893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89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NCR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ncrLogNumber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ncrActive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50392DF4-ABD5-5C46-A546-46FA1D42C59B}"/>
              </a:ext>
            </a:extLst>
          </p:cNvPr>
          <p:cNvGraphicFramePr>
            <a:graphicFrameLocks noGrp="1"/>
          </p:cNvGraphicFramePr>
          <p:nvPr/>
        </p:nvGraphicFramePr>
        <p:xfrm>
          <a:off x="2849062" y="7382614"/>
          <a:ext cx="1422084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084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NCRQUALITYREP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qRepID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ncrFormConfirm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ncrIdentityProcess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ncrDefectDescription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ncrQuantityDefective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49637"/>
                  </a:ext>
                </a:extLst>
              </a:tr>
            </a:tbl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44B20326-5F88-FA4F-A6F6-BBB348D7879B}"/>
              </a:ext>
            </a:extLst>
          </p:cNvPr>
          <p:cNvGrpSpPr/>
          <p:nvPr/>
        </p:nvGrpSpPr>
        <p:grpSpPr>
          <a:xfrm rot="10800000">
            <a:off x="5812193" y="8052315"/>
            <a:ext cx="523220" cy="1088945"/>
            <a:chOff x="5851092" y="3732623"/>
            <a:chExt cx="523220" cy="108894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AA000F4-E823-ED48-B226-152A277234F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828772"/>
              <a:ext cx="0" cy="99279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11301B-33A4-B344-A1BF-D3A4139ACA77}"/>
                </a:ext>
              </a:extLst>
            </p:cNvPr>
            <p:cNvSpPr txBox="1"/>
            <p:nvPr/>
          </p:nvSpPr>
          <p:spPr>
            <a:xfrm rot="5400000">
              <a:off x="5930601" y="3653114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A3EA500-EBAD-FD4F-B314-CF72E9A48B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720061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110C45-D5FD-3146-9660-8D56662BF49D}"/>
              </a:ext>
            </a:extLst>
          </p:cNvPr>
          <p:cNvGrpSpPr/>
          <p:nvPr/>
        </p:nvGrpSpPr>
        <p:grpSpPr>
          <a:xfrm rot="16200000">
            <a:off x="708262" y="7920617"/>
            <a:ext cx="704015" cy="523220"/>
            <a:chOff x="3615489" y="5132046"/>
            <a:chExt cx="704015" cy="52322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0E3736F-4F51-6E46-B66E-A8C576CD1CB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912681" y="5076905"/>
              <a:ext cx="0" cy="59438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5260F2-D5B8-D345-877D-DEC105E3AB9C}"/>
                </a:ext>
              </a:extLst>
            </p:cNvPr>
            <p:cNvSpPr txBox="1"/>
            <p:nvPr/>
          </p:nvSpPr>
          <p:spPr>
            <a:xfrm rot="10800000">
              <a:off x="3955302" y="5132046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E3F5C0D-7CC5-3E4B-9D40-F6408FAC31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06764" y="5374096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9625CC7-8BA9-4F4E-B22A-64DF5D9CFF76}"/>
              </a:ext>
            </a:extLst>
          </p:cNvPr>
          <p:cNvSpPr txBox="1"/>
          <p:nvPr/>
        </p:nvSpPr>
        <p:spPr>
          <a:xfrm>
            <a:off x="3501379" y="-4048181"/>
            <a:ext cx="5189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Data  model v. 2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C39CBAA-C2AB-924F-AABE-AD9B22A4C87D}"/>
              </a:ext>
            </a:extLst>
          </p:cNvPr>
          <p:cNvGrpSpPr/>
          <p:nvPr/>
        </p:nvGrpSpPr>
        <p:grpSpPr>
          <a:xfrm>
            <a:off x="1219304" y="-582337"/>
            <a:ext cx="312609" cy="1928763"/>
            <a:chOff x="1349933" y="0"/>
            <a:chExt cx="226142" cy="139527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1547195-BDD3-9C49-88B2-967BA6E57EC8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13E4F9F-2955-D44D-945F-00B3875F6258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DF668C1-1003-5C4E-9C9B-74A1DA360BBC}"/>
              </a:ext>
            </a:extLst>
          </p:cNvPr>
          <p:cNvCxnSpPr>
            <a:cxnSpLocks/>
          </p:cNvCxnSpPr>
          <p:nvPr/>
        </p:nvCxnSpPr>
        <p:spPr>
          <a:xfrm>
            <a:off x="966440" y="-1287720"/>
            <a:ext cx="0" cy="17550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42EAF8BC-073B-C84D-AFCA-F21A7EA73D4C}"/>
              </a:ext>
            </a:extLst>
          </p:cNvPr>
          <p:cNvCxnSpPr>
            <a:cxnSpLocks/>
          </p:cNvCxnSpPr>
          <p:nvPr/>
        </p:nvCxnSpPr>
        <p:spPr>
          <a:xfrm rot="5400000">
            <a:off x="-596946" y="-1323"/>
            <a:ext cx="2308435" cy="156556"/>
          </a:xfrm>
          <a:prstGeom prst="bentConnector3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3DEA7E6-5A4F-E84F-9D71-A78745EC511A}"/>
              </a:ext>
            </a:extLst>
          </p:cNvPr>
          <p:cNvGrpSpPr/>
          <p:nvPr/>
        </p:nvGrpSpPr>
        <p:grpSpPr>
          <a:xfrm rot="5400000">
            <a:off x="12172124" y="5021508"/>
            <a:ext cx="312609" cy="1928763"/>
            <a:chOff x="1349933" y="0"/>
            <a:chExt cx="226142" cy="139527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28ED249-A4C0-724F-9655-1D614D792771}"/>
                </a:ext>
              </a:extLst>
            </p:cNvPr>
            <p:cNvCxnSpPr/>
            <p:nvPr/>
          </p:nvCxnSpPr>
          <p:spPr>
            <a:xfrm>
              <a:off x="1463004" y="0"/>
              <a:ext cx="0" cy="132735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2EFB6E9-C075-5A4F-B4A9-C404FBE72350}"/>
                </a:ext>
              </a:extLst>
            </p:cNvPr>
            <p:cNvSpPr/>
            <p:nvPr/>
          </p:nvSpPr>
          <p:spPr>
            <a:xfrm>
              <a:off x="1349933" y="1169129"/>
              <a:ext cx="226142" cy="226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99CD7FBB-3843-F049-BDAF-3B1336B9B7E4}"/>
              </a:ext>
            </a:extLst>
          </p:cNvPr>
          <p:cNvCxnSpPr/>
          <p:nvPr/>
        </p:nvCxnSpPr>
        <p:spPr>
          <a:xfrm rot="10800000">
            <a:off x="11767145" y="6298498"/>
            <a:ext cx="2727366" cy="353609"/>
          </a:xfrm>
          <a:prstGeom prst="bentConnector3">
            <a:avLst>
              <a:gd name="adj1" fmla="val 630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">
            <a:extLst>
              <a:ext uri="{FF2B5EF4-FFF2-40B4-BE49-F238E27FC236}">
                <a16:creationId xmlns:a16="http://schemas.microsoft.com/office/drawing/2014/main" id="{A76E1947-A636-0546-A464-7B22873C3ABD}"/>
              </a:ext>
            </a:extLst>
          </p:cNvPr>
          <p:cNvGraphicFramePr>
            <a:graphicFrameLocks noGrp="1"/>
          </p:cNvGraphicFramePr>
          <p:nvPr/>
        </p:nvGraphicFramePr>
        <p:xfrm>
          <a:off x="-5200570" y="2884526"/>
          <a:ext cx="1527381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381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PRODUCT_ORDER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orderProductNo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orderProductQuantity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prodID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99275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23926"/>
                  </a:ext>
                </a:extLst>
              </a:tr>
            </a:tbl>
          </a:graphicData>
        </a:graphic>
      </p:graphicFrame>
      <p:graphicFrame>
        <p:nvGraphicFramePr>
          <p:cNvPr id="84" name="Table 7">
            <a:extLst>
              <a:ext uri="{FF2B5EF4-FFF2-40B4-BE49-F238E27FC236}">
                <a16:creationId xmlns:a16="http://schemas.microsoft.com/office/drawing/2014/main" id="{4AE56908-7086-4B40-8A3F-38846AD886DD}"/>
              </a:ext>
            </a:extLst>
          </p:cNvPr>
          <p:cNvGraphicFramePr>
            <a:graphicFrameLocks noGrp="1"/>
          </p:cNvGraphicFramePr>
          <p:nvPr/>
        </p:nvGraphicFramePr>
        <p:xfrm>
          <a:off x="-3256811" y="1569403"/>
          <a:ext cx="1490183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18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SALE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salesOrderReceiptNum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7A6B088-45FE-5C41-9B6A-D4E6AA8DD6B0}"/>
              </a:ext>
            </a:extLst>
          </p:cNvPr>
          <p:cNvGrpSpPr/>
          <p:nvPr/>
        </p:nvGrpSpPr>
        <p:grpSpPr>
          <a:xfrm>
            <a:off x="-2497380" y="3228640"/>
            <a:ext cx="1321569" cy="200360"/>
            <a:chOff x="1823252" y="2267748"/>
            <a:chExt cx="1321569" cy="200360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89E7750-6FC9-5E49-91A6-693B18FB1092}"/>
                </a:ext>
              </a:extLst>
            </p:cNvPr>
            <p:cNvGrpSpPr/>
            <p:nvPr/>
          </p:nvGrpSpPr>
          <p:grpSpPr>
            <a:xfrm>
              <a:off x="1823252" y="2267748"/>
              <a:ext cx="1321569" cy="200357"/>
              <a:chOff x="3615489" y="5273917"/>
              <a:chExt cx="1321569" cy="200357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E128B9C-7BBE-ED41-866C-EE09AF5F0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1321569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8694556-F11E-F74C-B440-0A6232E00FC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DB28A63-3853-D34A-A291-FEAA093590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50756" y="2367930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3" name="Table 7">
            <a:extLst>
              <a:ext uri="{FF2B5EF4-FFF2-40B4-BE49-F238E27FC236}">
                <a16:creationId xmlns:a16="http://schemas.microsoft.com/office/drawing/2014/main" id="{C70C843F-43D1-4A45-AC98-295A0552EF36}"/>
              </a:ext>
            </a:extLst>
          </p:cNvPr>
          <p:cNvGraphicFramePr>
            <a:graphicFrameLocks noGrp="1"/>
          </p:cNvGraphicFramePr>
          <p:nvPr/>
        </p:nvGraphicFramePr>
        <p:xfrm>
          <a:off x="5401527" y="9384835"/>
          <a:ext cx="1442378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EMPLOYEEINCHARGE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empSignDate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0972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0269"/>
                  </a:ext>
                </a:extLst>
              </a:tr>
            </a:tbl>
          </a:graphicData>
        </a:graphic>
      </p:graphicFrame>
      <p:graphicFrame>
        <p:nvGraphicFramePr>
          <p:cNvPr id="95" name="Table 7">
            <a:extLst>
              <a:ext uri="{FF2B5EF4-FFF2-40B4-BE49-F238E27FC236}">
                <a16:creationId xmlns:a16="http://schemas.microsoft.com/office/drawing/2014/main" id="{E52ABB5C-62A7-7746-A65F-884B15ACF040}"/>
              </a:ext>
            </a:extLst>
          </p:cNvPr>
          <p:cNvGraphicFramePr>
            <a:graphicFrameLocks noGrp="1"/>
          </p:cNvGraphicFramePr>
          <p:nvPr/>
        </p:nvGraphicFramePr>
        <p:xfrm>
          <a:off x="-4153471" y="1046831"/>
          <a:ext cx="7666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600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revNum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644732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75126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22567"/>
                  </a:ext>
                </a:extLst>
              </a:tr>
            </a:tbl>
          </a:graphicData>
        </a:graphic>
      </p:graphicFrame>
      <p:graphicFrame>
        <p:nvGraphicFramePr>
          <p:cNvPr id="96" name="Table 7">
            <a:extLst>
              <a:ext uri="{FF2B5EF4-FFF2-40B4-BE49-F238E27FC236}">
                <a16:creationId xmlns:a16="http://schemas.microsoft.com/office/drawing/2014/main" id="{FD643C9C-A787-B94F-AB38-B5F5C2423490}"/>
              </a:ext>
            </a:extLst>
          </p:cNvPr>
          <p:cNvGraphicFramePr>
            <a:graphicFrameLocks noGrp="1"/>
          </p:cNvGraphicFramePr>
          <p:nvPr/>
        </p:nvGraphicFramePr>
        <p:xfrm>
          <a:off x="-5826703" y="1418259"/>
          <a:ext cx="1009329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329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REVISIONLOG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revLogID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97" name="Table 7">
            <a:extLst>
              <a:ext uri="{FF2B5EF4-FFF2-40B4-BE49-F238E27FC236}">
                <a16:creationId xmlns:a16="http://schemas.microsoft.com/office/drawing/2014/main" id="{A9F7B0B8-D3A7-AC4D-9F84-43597EFB0BEA}"/>
              </a:ext>
            </a:extLst>
          </p:cNvPr>
          <p:cNvGraphicFramePr>
            <a:graphicFrameLocks noGrp="1"/>
          </p:cNvGraphicFramePr>
          <p:nvPr/>
        </p:nvGraphicFramePr>
        <p:xfrm>
          <a:off x="21237679" y="5433721"/>
          <a:ext cx="144237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EMPLOYEE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empName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98" name="Table 7">
            <a:extLst>
              <a:ext uri="{FF2B5EF4-FFF2-40B4-BE49-F238E27FC236}">
                <a16:creationId xmlns:a16="http://schemas.microsoft.com/office/drawing/2014/main" id="{0CB0EA6C-EC29-EF44-B75E-DB5BCBB84EE8}"/>
              </a:ext>
            </a:extLst>
          </p:cNvPr>
          <p:cNvGraphicFramePr>
            <a:graphicFrameLocks noGrp="1"/>
          </p:cNvGraphicFramePr>
          <p:nvPr/>
        </p:nvGraphicFramePr>
        <p:xfrm>
          <a:off x="19040392" y="5559451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ROLEINCHARGE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roleChargeID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99" name="Table 7">
            <a:extLst>
              <a:ext uri="{FF2B5EF4-FFF2-40B4-BE49-F238E27FC236}">
                <a16:creationId xmlns:a16="http://schemas.microsoft.com/office/drawing/2014/main" id="{793746A0-98EE-3F4B-86A0-03822BEF3604}"/>
              </a:ext>
            </a:extLst>
          </p:cNvPr>
          <p:cNvGraphicFramePr>
            <a:graphicFrameLocks noGrp="1"/>
          </p:cNvGraphicFramePr>
          <p:nvPr/>
        </p:nvGraphicFramePr>
        <p:xfrm>
          <a:off x="19802675" y="3660059"/>
          <a:ext cx="1442378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78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ROLE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roleType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100" name="Table 7">
            <a:extLst>
              <a:ext uri="{FF2B5EF4-FFF2-40B4-BE49-F238E27FC236}">
                <a16:creationId xmlns:a16="http://schemas.microsoft.com/office/drawing/2014/main" id="{E3D13527-BA23-5A4B-9D12-3A28579CAB49}"/>
              </a:ext>
            </a:extLst>
          </p:cNvPr>
          <p:cNvGraphicFramePr>
            <a:graphicFrameLocks noGrp="1"/>
          </p:cNvGraphicFramePr>
          <p:nvPr/>
        </p:nvGraphicFramePr>
        <p:xfrm>
          <a:off x="21832747" y="1789091"/>
          <a:ext cx="166462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NCRENGINEERINSPECTOR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engInspID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</a:tbl>
          </a:graphicData>
        </a:graphic>
      </p:graphicFrame>
      <p:graphicFrame>
        <p:nvGraphicFramePr>
          <p:cNvPr id="101" name="Table 7">
            <a:extLst>
              <a:ext uri="{FF2B5EF4-FFF2-40B4-BE49-F238E27FC236}">
                <a16:creationId xmlns:a16="http://schemas.microsoft.com/office/drawing/2014/main" id="{C03EBCB0-B94C-7948-BD60-0EC2DECB5AE2}"/>
              </a:ext>
            </a:extLst>
          </p:cNvPr>
          <p:cNvGraphicFramePr>
            <a:graphicFrameLocks noGrp="1"/>
          </p:cNvGraphicFramePr>
          <p:nvPr/>
        </p:nvGraphicFramePr>
        <p:xfrm>
          <a:off x="18929268" y="1550636"/>
          <a:ext cx="1664626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626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222881">
                <a:tc>
                  <a:txBody>
                    <a:bodyPr/>
                    <a:lstStyle/>
                    <a:p>
                      <a:r>
                        <a:rPr lang="en-US" sz="1050" dirty="0"/>
                        <a:t>REVIEWENGINEER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reviewEngID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reviewDisposition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reviewCustUpdate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011710"/>
                  </a:ext>
                </a:extLst>
              </a:tr>
              <a:tr h="222881">
                <a:tc>
                  <a:txBody>
                    <a:bodyPr/>
                    <a:lstStyle/>
                    <a:p>
                      <a:r>
                        <a:rPr lang="en-US" sz="1050" dirty="0" err="1"/>
                        <a:t>engInsID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79264"/>
                  </a:ext>
                </a:extLst>
              </a:tr>
            </a:tbl>
          </a:graphicData>
        </a:graphic>
      </p:graphicFrame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3CF7182-7F24-2044-BC4E-F8811AE9BF73}"/>
              </a:ext>
            </a:extLst>
          </p:cNvPr>
          <p:cNvGrpSpPr/>
          <p:nvPr/>
        </p:nvGrpSpPr>
        <p:grpSpPr>
          <a:xfrm>
            <a:off x="-3712691" y="2919784"/>
            <a:ext cx="1967365" cy="790702"/>
            <a:chOff x="940537" y="2919784"/>
            <a:chExt cx="1967365" cy="79070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47836B7-B480-D54C-AA9B-9D036420F916}"/>
                </a:ext>
              </a:extLst>
            </p:cNvPr>
            <p:cNvGrpSpPr/>
            <p:nvPr/>
          </p:nvGrpSpPr>
          <p:grpSpPr>
            <a:xfrm rot="16200000">
              <a:off x="1528869" y="2331452"/>
              <a:ext cx="790702" cy="1967365"/>
              <a:chOff x="3615487" y="5273917"/>
              <a:chExt cx="790702" cy="1967365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7246176-AEDA-CA44-8FA9-EFC007EC030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3890472" y="5099102"/>
                <a:ext cx="10" cy="549979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D45049-5F7D-2645-97F3-50EC0EE0DE02}"/>
                  </a:ext>
                </a:extLst>
              </p:cNvPr>
              <p:cNvSpPr txBox="1"/>
              <p:nvPr/>
            </p:nvSpPr>
            <p:spPr>
              <a:xfrm rot="16200000">
                <a:off x="3962478" y="6797571"/>
                <a:ext cx="36420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&gt;</a:t>
                </a:r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FAAE2AA-6899-EA46-AF79-B80A351A2DB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1F12896-D6A6-EB44-A632-223B7F072FBA}"/>
                </a:ext>
              </a:extLst>
            </p:cNvPr>
            <p:cNvCxnSpPr>
              <a:cxnSpLocks/>
            </p:cNvCxnSpPr>
            <p:nvPr/>
          </p:nvCxnSpPr>
          <p:spPr>
            <a:xfrm>
              <a:off x="1025525" y="3160507"/>
              <a:ext cx="177088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6568C8B-4FB8-6843-BEAE-0E7792C6637F}"/>
              </a:ext>
            </a:extLst>
          </p:cNvPr>
          <p:cNvGrpSpPr/>
          <p:nvPr/>
        </p:nvGrpSpPr>
        <p:grpSpPr>
          <a:xfrm>
            <a:off x="-3564116" y="1499277"/>
            <a:ext cx="1363412" cy="523220"/>
            <a:chOff x="1544491" y="1499277"/>
            <a:chExt cx="1363412" cy="523220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83DD5E5-986C-F544-AD82-3F2CAC9F90BF}"/>
                </a:ext>
              </a:extLst>
            </p:cNvPr>
            <p:cNvSpPr txBox="1"/>
            <p:nvPr/>
          </p:nvSpPr>
          <p:spPr>
            <a:xfrm rot="10800000">
              <a:off x="2543701" y="1499277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46E9E9C-9B9C-714D-8BA9-7F23FD38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44491" y="1740001"/>
              <a:ext cx="125192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1EF4C46-F31D-1445-B44D-60918B323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25344" y="1743557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3ABE97B-BEC3-9A49-A61A-766950F61604}"/>
              </a:ext>
            </a:extLst>
          </p:cNvPr>
          <p:cNvGrpSpPr/>
          <p:nvPr/>
        </p:nvGrpSpPr>
        <p:grpSpPr>
          <a:xfrm>
            <a:off x="-4161411" y="1143661"/>
            <a:ext cx="2620177" cy="1518351"/>
            <a:chOff x="3569707" y="1143661"/>
            <a:chExt cx="2620177" cy="1518351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820A66F-0D39-164C-8409-D27446A8897A}"/>
                </a:ext>
              </a:extLst>
            </p:cNvPr>
            <p:cNvGrpSpPr/>
            <p:nvPr/>
          </p:nvGrpSpPr>
          <p:grpSpPr>
            <a:xfrm>
              <a:off x="3569707" y="1143661"/>
              <a:ext cx="2620177" cy="1429191"/>
              <a:chOff x="1823252" y="2264691"/>
              <a:chExt cx="2620177" cy="1429191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AA17F71-8060-FF4D-B7E9-D7D5BE89A700}"/>
                  </a:ext>
                </a:extLst>
              </p:cNvPr>
              <p:cNvGrpSpPr/>
              <p:nvPr/>
            </p:nvGrpSpPr>
            <p:grpSpPr>
              <a:xfrm>
                <a:off x="1823252" y="2264691"/>
                <a:ext cx="2520797" cy="203414"/>
                <a:chOff x="3615489" y="5270860"/>
                <a:chExt cx="2520797" cy="203414"/>
              </a:xfrm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1D82182-4647-1B47-966A-827F97EBE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5489" y="5374097"/>
                  <a:ext cx="252079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7D86C971-CB53-F144-AB20-F1886E31BC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02679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0FA84982-5B82-964C-9A7A-F061F7E0A4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65A2F95-E626-A448-9697-70D71784BAD7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B07FC2B-1FB7-E340-B612-D32F7B86E700}"/>
              </a:ext>
            </a:extLst>
          </p:cNvPr>
          <p:cNvGrpSpPr/>
          <p:nvPr/>
        </p:nvGrpSpPr>
        <p:grpSpPr>
          <a:xfrm>
            <a:off x="-1497593" y="2320925"/>
            <a:ext cx="523220" cy="671244"/>
            <a:chOff x="3808167" y="2320925"/>
            <a:chExt cx="523220" cy="671244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00025F3-A352-C743-9731-1245D7487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3098" y="2320925"/>
              <a:ext cx="0" cy="56164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B8C8946-B311-384F-869A-33D1063C26F8}"/>
                </a:ext>
              </a:extLst>
            </p:cNvPr>
            <p:cNvSpPr txBox="1"/>
            <p:nvPr/>
          </p:nvSpPr>
          <p:spPr>
            <a:xfrm rot="16200000">
              <a:off x="3887676" y="2548458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79CE438-7CD6-704A-BA64-AC7962889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3529" y="2410639"/>
              <a:ext cx="199136" cy="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44D3D2D-3FF9-5249-864E-3BB1684C647B}"/>
              </a:ext>
            </a:extLst>
          </p:cNvPr>
          <p:cNvGrpSpPr/>
          <p:nvPr/>
        </p:nvGrpSpPr>
        <p:grpSpPr>
          <a:xfrm rot="16200000">
            <a:off x="16985012" y="5438483"/>
            <a:ext cx="523220" cy="899197"/>
            <a:chOff x="5849245" y="3717438"/>
            <a:chExt cx="523220" cy="899197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4056D8-7F5E-BE4F-95A3-12131611A2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9AD1630-00DF-4F49-A816-66387B65E4E1}"/>
                </a:ext>
              </a:extLst>
            </p:cNvPr>
            <p:cNvSpPr txBox="1"/>
            <p:nvPr/>
          </p:nvSpPr>
          <p:spPr>
            <a:xfrm rot="5400000">
              <a:off x="5928754" y="3637929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2103F67-BCB9-2F45-AB38-E0A7DE6CC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8A1F3F3-CDE1-6948-A82E-B9123EECC3B9}"/>
              </a:ext>
            </a:extLst>
          </p:cNvPr>
          <p:cNvGrpSpPr/>
          <p:nvPr/>
        </p:nvGrpSpPr>
        <p:grpSpPr>
          <a:xfrm rot="5400000">
            <a:off x="17675967" y="5479651"/>
            <a:ext cx="523220" cy="899003"/>
            <a:chOff x="5851095" y="3717632"/>
            <a:chExt cx="523220" cy="899003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F099852-1603-0548-BA77-0CC957ADC4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02069" y="4222704"/>
              <a:ext cx="78786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4C43DFF-6647-7445-BF29-18B90A617F9A}"/>
                </a:ext>
              </a:extLst>
            </p:cNvPr>
            <p:cNvSpPr txBox="1"/>
            <p:nvPr/>
          </p:nvSpPr>
          <p:spPr>
            <a:xfrm rot="5400000">
              <a:off x="5930604" y="3638123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C0984D2-400D-3B48-8709-FFA5F6FB99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C186D5C-C355-4E40-A549-B3534DD9E146}"/>
              </a:ext>
            </a:extLst>
          </p:cNvPr>
          <p:cNvGrpSpPr/>
          <p:nvPr/>
        </p:nvGrpSpPr>
        <p:grpSpPr>
          <a:xfrm rot="10800000">
            <a:off x="18125469" y="4408227"/>
            <a:ext cx="523220" cy="1264528"/>
            <a:chOff x="5846497" y="3352107"/>
            <a:chExt cx="523220" cy="1264528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7D29E23-023F-B34F-BC1B-113FAB8019F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0" y="3467024"/>
              <a:ext cx="0" cy="114961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5430AE1-8018-1A40-817C-11EE17C65E91}"/>
                </a:ext>
              </a:extLst>
            </p:cNvPr>
            <p:cNvSpPr txBox="1"/>
            <p:nvPr/>
          </p:nvSpPr>
          <p:spPr>
            <a:xfrm rot="5400000">
              <a:off x="5926006" y="3272598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3D687C6-331F-C141-BC63-089B1C74D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05750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8C26875-C10C-BC43-8941-ADD954E16080}"/>
              </a:ext>
            </a:extLst>
          </p:cNvPr>
          <p:cNvGrpSpPr/>
          <p:nvPr/>
        </p:nvGrpSpPr>
        <p:grpSpPr>
          <a:xfrm>
            <a:off x="-3441344" y="3737747"/>
            <a:ext cx="1366687" cy="1401986"/>
            <a:chOff x="4271146" y="3737747"/>
            <a:chExt cx="1366687" cy="1401986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733BFC54-DF75-7F43-90E7-08FC7CCE9BFD}"/>
                </a:ext>
              </a:extLst>
            </p:cNvPr>
            <p:cNvGrpSpPr/>
            <p:nvPr/>
          </p:nvGrpSpPr>
          <p:grpSpPr>
            <a:xfrm>
              <a:off x="4365486" y="3737747"/>
              <a:ext cx="1272347" cy="1401986"/>
              <a:chOff x="1872474" y="2267751"/>
              <a:chExt cx="1272347" cy="1401986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76CF3124-84D8-4B4C-8B8F-AFA10752D0E3}"/>
                  </a:ext>
                </a:extLst>
              </p:cNvPr>
              <p:cNvGrpSpPr/>
              <p:nvPr/>
            </p:nvGrpSpPr>
            <p:grpSpPr>
              <a:xfrm>
                <a:off x="1872474" y="2367928"/>
                <a:ext cx="1272347" cy="1301809"/>
                <a:chOff x="3664711" y="5374097"/>
                <a:chExt cx="1272347" cy="1301809"/>
              </a:xfrm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3D71CF86-5CD1-A545-9802-9D492136C7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79043" y="5374097"/>
                  <a:ext cx="758015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A784F30B-005D-074F-89E2-825FE12EA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564532" y="6575728"/>
                  <a:ext cx="20035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767ACE5-9D92-7541-B29C-313375005EB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950756" y="2367930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6FAA161-67C7-BF48-AB84-76731139C8DE}"/>
                </a:ext>
              </a:extLst>
            </p:cNvPr>
            <p:cNvCxnSpPr>
              <a:cxnSpLocks/>
            </p:cNvCxnSpPr>
            <p:nvPr/>
          </p:nvCxnSpPr>
          <p:spPr>
            <a:xfrm>
              <a:off x="4271146" y="5035027"/>
              <a:ext cx="63583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1992348-5120-5A42-9A81-E8FB5A26B0CD}"/>
                </a:ext>
              </a:extLst>
            </p:cNvPr>
            <p:cNvCxnSpPr>
              <a:cxnSpLocks/>
            </p:cNvCxnSpPr>
            <p:nvPr/>
          </p:nvCxnSpPr>
          <p:spPr>
            <a:xfrm>
              <a:off x="4893469" y="3833397"/>
              <a:ext cx="0" cy="120938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446F4EB-5CFA-9849-9753-AC87FAB1A7CF}"/>
              </a:ext>
            </a:extLst>
          </p:cNvPr>
          <p:cNvGrpSpPr/>
          <p:nvPr/>
        </p:nvGrpSpPr>
        <p:grpSpPr>
          <a:xfrm rot="5400000">
            <a:off x="22713241" y="2276711"/>
            <a:ext cx="980534" cy="1518351"/>
            <a:chOff x="5209350" y="1143661"/>
            <a:chExt cx="980534" cy="1518351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F755438E-656F-0941-B9AC-CF0CCF8DAD3F}"/>
                </a:ext>
              </a:extLst>
            </p:cNvPr>
            <p:cNvGrpSpPr/>
            <p:nvPr/>
          </p:nvGrpSpPr>
          <p:grpSpPr>
            <a:xfrm>
              <a:off x="5209350" y="1143661"/>
              <a:ext cx="980534" cy="1429191"/>
              <a:chOff x="3462895" y="2264691"/>
              <a:chExt cx="980534" cy="1429191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FE1AF54-EFF6-2949-A423-DA08796D5783}"/>
                  </a:ext>
                </a:extLst>
              </p:cNvPr>
              <p:cNvGrpSpPr/>
              <p:nvPr/>
            </p:nvGrpSpPr>
            <p:grpSpPr>
              <a:xfrm>
                <a:off x="3462895" y="2264691"/>
                <a:ext cx="881153" cy="203414"/>
                <a:chOff x="5255132" y="5270860"/>
                <a:chExt cx="881153" cy="203414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F7EA5202-BAF6-024C-9AA4-1F6898658A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695709" y="4933520"/>
                  <a:ext cx="0" cy="881153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9EC5AB82-E458-5B45-A400-01D91EA5C1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37480" y="5270860"/>
                  <a:ext cx="4264" cy="203414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C1C9289-71E9-B848-AF42-3C10BE08FC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9337" y="3693882"/>
                <a:ext cx="20409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722AB17-BCC7-F14A-B127-CA47DC90FFEE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04" y="1231174"/>
              <a:ext cx="0" cy="143083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9A09A44-3545-B847-A0AE-053B5EF25AC3}"/>
              </a:ext>
            </a:extLst>
          </p:cNvPr>
          <p:cNvGrpSpPr/>
          <p:nvPr/>
        </p:nvGrpSpPr>
        <p:grpSpPr>
          <a:xfrm>
            <a:off x="17598961" y="2079106"/>
            <a:ext cx="737906" cy="200361"/>
            <a:chOff x="1823252" y="2267748"/>
            <a:chExt cx="737906" cy="200361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B179AE9F-8DD5-554C-9256-E6DCD3F3CE47}"/>
                </a:ext>
              </a:extLst>
            </p:cNvPr>
            <p:cNvGrpSpPr/>
            <p:nvPr/>
          </p:nvGrpSpPr>
          <p:grpSpPr>
            <a:xfrm>
              <a:off x="1823252" y="2267748"/>
              <a:ext cx="737906" cy="200357"/>
              <a:chOff x="3615489" y="5273917"/>
              <a:chExt cx="737906" cy="200357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F666CDF0-D369-7648-BA89-9E2F1CA53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5489" y="5374097"/>
                <a:ext cx="737906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19136E6-78BB-0044-8C6D-7BE4396CC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606764" y="5374096"/>
                <a:ext cx="200357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00EC2482-26C5-1849-ADC4-540824C5C5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86567" y="2367931"/>
              <a:ext cx="200357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Picture 2" descr="User - Free user icons">
            <a:extLst>
              <a:ext uri="{FF2B5EF4-FFF2-40B4-BE49-F238E27FC236}">
                <a16:creationId xmlns:a16="http://schemas.microsoft.com/office/drawing/2014/main" id="{31B01B37-532E-4A46-873F-60D6D89A4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772" y="1447691"/>
            <a:ext cx="2360551" cy="236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99B97D2-CFEA-B74D-A056-86332177005B}"/>
              </a:ext>
            </a:extLst>
          </p:cNvPr>
          <p:cNvSpPr txBox="1">
            <a:spLocks/>
          </p:cNvSpPr>
          <p:nvPr/>
        </p:nvSpPr>
        <p:spPr>
          <a:xfrm>
            <a:off x="886689" y="4779335"/>
            <a:ext cx="4196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CROSSFIRE    EMPLOYEE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CACAA43-4589-1441-A4DE-D6DACBD126CD}"/>
              </a:ext>
            </a:extLst>
          </p:cNvPr>
          <p:cNvCxnSpPr/>
          <p:nvPr/>
        </p:nvCxnSpPr>
        <p:spPr>
          <a:xfrm>
            <a:off x="1200647" y="4607613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8B820F5F-E7D8-C545-BF9F-F9D99BCCA5B2}"/>
              </a:ext>
            </a:extLst>
          </p:cNvPr>
          <p:cNvSpPr txBox="1">
            <a:spLocks/>
          </p:cNvSpPr>
          <p:nvPr/>
        </p:nvSpPr>
        <p:spPr>
          <a:xfrm>
            <a:off x="1395922" y="4033589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ALEX ARMANI</a:t>
            </a:r>
          </a:p>
        </p:txBody>
      </p:sp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1AC65DBF-18DF-C84B-B90D-70A5AA58A959}"/>
              </a:ext>
            </a:extLst>
          </p:cNvPr>
          <p:cNvSpPr txBox="1">
            <a:spLocks/>
          </p:cNvSpPr>
          <p:nvPr/>
        </p:nvSpPr>
        <p:spPr>
          <a:xfrm>
            <a:off x="8090713" y="1405486"/>
            <a:ext cx="180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ROLE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B7D95D9-DBAD-D647-8AFD-44E301D8E624}"/>
              </a:ext>
            </a:extLst>
          </p:cNvPr>
          <p:cNvCxnSpPr/>
          <p:nvPr/>
        </p:nvCxnSpPr>
        <p:spPr>
          <a:xfrm>
            <a:off x="7212560" y="1951936"/>
            <a:ext cx="35568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Picture 2" descr="Quality - Free industry icons">
            <a:extLst>
              <a:ext uri="{FF2B5EF4-FFF2-40B4-BE49-F238E27FC236}">
                <a16:creationId xmlns:a16="http://schemas.microsoft.com/office/drawing/2014/main" id="{5545397C-04DB-3744-944B-FEEC89DA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337" y="2220250"/>
            <a:ext cx="2431247" cy="243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59BEEE34-BE6C-5C4F-980F-576B262A6784}"/>
              </a:ext>
            </a:extLst>
          </p:cNvPr>
          <p:cNvSpPr txBox="1">
            <a:spLocks/>
          </p:cNvSpPr>
          <p:nvPr/>
        </p:nvSpPr>
        <p:spPr>
          <a:xfrm>
            <a:off x="7774121" y="4794863"/>
            <a:ext cx="2433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1F51FF"/>
                </a:solidFill>
                <a:latin typeface="Centauri" panose="02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QUALITY Rep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DA3A408-B1A4-624B-8411-F1F6AB5D552B}"/>
              </a:ext>
            </a:extLst>
          </p:cNvPr>
          <p:cNvSpPr txBox="1"/>
          <p:nvPr/>
        </p:nvSpPr>
        <p:spPr>
          <a:xfrm>
            <a:off x="3501379" y="-1287720"/>
            <a:ext cx="5189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Data  model v. 2</a:t>
            </a:r>
          </a:p>
        </p:txBody>
      </p:sp>
    </p:spTree>
    <p:extLst>
      <p:ext uri="{BB962C8B-B14F-4D97-AF65-F5344CB8AC3E}">
        <p14:creationId xmlns:p14="http://schemas.microsoft.com/office/powerpoint/2010/main" val="2284882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2189</Words>
  <Application>Microsoft Macintosh PowerPoint</Application>
  <PresentationFormat>Widescreen</PresentationFormat>
  <Paragraphs>1313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Centauri</vt:lpstr>
      <vt:lpstr>Corbel</vt:lpstr>
      <vt:lpstr>System Font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</cp:revision>
  <dcterms:created xsi:type="dcterms:W3CDTF">2024-10-28T00:38:14Z</dcterms:created>
  <dcterms:modified xsi:type="dcterms:W3CDTF">2024-10-28T21:17:36Z</dcterms:modified>
</cp:coreProperties>
</file>